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0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4" r:id="rId34"/>
    <p:sldId id="287" r:id="rId35"/>
    <p:sldId id="288" r:id="rId36"/>
    <p:sldId id="296" r:id="rId37"/>
    <p:sldId id="298" r:id="rId38"/>
    <p:sldId id="289" r:id="rId39"/>
    <p:sldId id="300" r:id="rId40"/>
    <p:sldId id="290" r:id="rId41"/>
    <p:sldId id="291" r:id="rId42"/>
  </p:sldIdLst>
  <p:sldSz cx="12192000" cy="6858000"/>
  <p:notesSz cx="6858000" cy="12192000"/>
  <p:embeddedFontLst>
    <p:embeddedFont>
      <p:font typeface="微软雅黑" panose="020B0503020204020204" pitchFamily="34" charset="-122"/>
      <p:regular r:id="rId44"/>
      <p:bold r:id="rId45"/>
    </p:embeddedFont>
    <p:embeddedFont>
      <p:font typeface="MiSans" panose="020B0604020202020204" charset="-122"/>
      <p:regular r:id="rId46"/>
    </p:embeddedFont>
    <p:embeddedFont>
      <p:font typeface="Noto Sans SC" panose="020B0604020202020204" charset="-128"/>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2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58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286578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jpg"/><Relationship Id="rId7"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8255" y="-635"/>
            <a:ext cx="6036945" cy="6858000"/>
          </a:xfrm>
          <a:prstGeom prst="roundRect">
            <a:avLst>
              <a:gd name="adj" fmla="val 0"/>
            </a:avLst>
          </a:prstGeom>
          <a:solidFill>
            <a:srgbClr val="EEA215"/>
          </a:solidFill>
          <a:ln/>
        </p:spPr>
      </p:sp>
      <p:sp>
        <p:nvSpPr>
          <p:cNvPr id="3" name="Text 1"/>
          <p:cNvSpPr/>
          <p:nvPr/>
        </p:nvSpPr>
        <p:spPr>
          <a:xfrm>
            <a:off x="-8255" y="-635"/>
            <a:ext cx="6036945" cy="6858000"/>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4" name="Image 0" descr="https://kimi-img.moonshot.cn/pub/slides/slides_tmpl/image/25-09-02-14:45:43-d2r955pe3tpg8rchus0g.png"/>
          <p:cNvPicPr>
            <a:picLocks noChangeAspect="1"/>
          </p:cNvPicPr>
          <p:nvPr/>
        </p:nvPicPr>
        <p:blipFill>
          <a:blip r:embed="rId3"/>
          <a:stretch>
            <a:fillRect/>
          </a:stretch>
        </p:blipFill>
        <p:spPr>
          <a:xfrm>
            <a:off x="6028690" y="116205"/>
            <a:ext cx="6006465" cy="6442710"/>
          </a:xfrm>
          <a:prstGeom prst="rect">
            <a:avLst/>
          </a:prstGeom>
        </p:spPr>
      </p:pic>
      <p:pic>
        <p:nvPicPr>
          <p:cNvPr id="5" name="Image 1" descr="https://kimi-img.moonshot.cn/pub/slides/slides_tmpl/image/25-09-02-14:45:43-d2r955pe3tpg8rchurvg.png"/>
          <p:cNvPicPr>
            <a:picLocks noChangeAspect="1"/>
          </p:cNvPicPr>
          <p:nvPr/>
        </p:nvPicPr>
        <p:blipFill>
          <a:blip r:embed="rId4"/>
          <a:stretch>
            <a:fillRect/>
          </a:stretch>
        </p:blipFill>
        <p:spPr>
          <a:xfrm>
            <a:off x="765175" y="805815"/>
            <a:ext cx="1442720" cy="382905"/>
          </a:xfrm>
          <a:prstGeom prst="rect">
            <a:avLst/>
          </a:prstGeom>
        </p:spPr>
      </p:pic>
      <p:sp>
        <p:nvSpPr>
          <p:cNvPr id="6" name="Text 2"/>
          <p:cNvSpPr/>
          <p:nvPr/>
        </p:nvSpPr>
        <p:spPr>
          <a:xfrm>
            <a:off x="681417" y="3968190"/>
            <a:ext cx="2079624" cy="557530"/>
          </a:xfrm>
          <a:prstGeom prst="rect">
            <a:avLst/>
          </a:prstGeom>
          <a:noFill/>
          <a:ln/>
        </p:spPr>
        <p:txBody>
          <a:bodyPr wrap="square" lIns="0" tIns="0" rIns="0" bIns="0" rtlCol="0" anchor="t"/>
          <a:lstStyle/>
          <a:p>
            <a:pPr marL="0" indent="0" algn="l">
              <a:lnSpc>
                <a:spcPct val="100000"/>
              </a:lnSpc>
              <a:buNone/>
            </a:pPr>
            <a:r>
              <a:rPr lang="en-US" sz="1800" dirty="0">
                <a:solidFill>
                  <a:srgbClr val="FFFFFF"/>
                </a:solidFill>
                <a:latin typeface="苹方-简" pitchFamily="34" charset="0"/>
                <a:ea typeface="苹方-简" pitchFamily="34" charset="-122"/>
                <a:cs typeface="苹方-简" pitchFamily="34" charset="-120"/>
              </a:rPr>
              <a:t>Kimi AI</a:t>
            </a:r>
            <a:endParaRPr lang="en-US" sz="1600" dirty="0"/>
          </a:p>
        </p:txBody>
      </p:sp>
      <p:sp>
        <p:nvSpPr>
          <p:cNvPr id="7" name="Text 3"/>
          <p:cNvSpPr/>
          <p:nvPr/>
        </p:nvSpPr>
        <p:spPr>
          <a:xfrm>
            <a:off x="681355" y="4406900"/>
            <a:ext cx="2679065" cy="662305"/>
          </a:xfrm>
          <a:prstGeom prst="rect">
            <a:avLst/>
          </a:prstGeom>
          <a:noFill/>
          <a:ln/>
        </p:spPr>
        <p:txBody>
          <a:bodyPr wrap="square" lIns="0" tIns="0" rIns="0" bIns="0" rtlCol="0" anchor="t"/>
          <a:lstStyle/>
          <a:p>
            <a:pPr marL="0" indent="0" algn="l">
              <a:lnSpc>
                <a:spcPct val="100000"/>
              </a:lnSpc>
              <a:buNone/>
            </a:pPr>
            <a:r>
              <a:rPr lang="en-US" sz="1800" dirty="0">
                <a:solidFill>
                  <a:srgbClr val="FFFFFF"/>
                </a:solidFill>
                <a:latin typeface="苹方-简" pitchFamily="34" charset="0"/>
                <a:ea typeface="苹方-简" pitchFamily="34" charset="-122"/>
                <a:cs typeface="苹方-简" pitchFamily="34" charset="-120"/>
              </a:rPr>
              <a:t>2025/01/01</a:t>
            </a:r>
            <a:endParaRPr lang="en-US" sz="1600" dirty="0"/>
          </a:p>
        </p:txBody>
      </p:sp>
      <p:sp>
        <p:nvSpPr>
          <p:cNvPr id="8" name="Text 4"/>
          <p:cNvSpPr/>
          <p:nvPr/>
        </p:nvSpPr>
        <p:spPr>
          <a:xfrm>
            <a:off x="432435" y="1788795"/>
            <a:ext cx="5702300" cy="1578610"/>
          </a:xfrm>
          <a:prstGeom prst="rect">
            <a:avLst/>
          </a:prstGeom>
          <a:noFill/>
          <a:ln/>
        </p:spPr>
        <p:txBody>
          <a:bodyPr wrap="square" lIns="0" tIns="0" rIns="0" bIns="0" rtlCol="0" anchor="t"/>
          <a:lstStyle/>
          <a:p>
            <a:pPr marL="0" indent="0" algn="l">
              <a:lnSpc>
                <a:spcPct val="130000"/>
              </a:lnSpc>
              <a:buNone/>
            </a:pPr>
            <a:r>
              <a:rPr lang="en-US" sz="4400" b="1" dirty="0">
                <a:solidFill>
                  <a:srgbClr val="000000"/>
                </a:solidFill>
                <a:latin typeface="苹方-简" pitchFamily="34" charset="0"/>
                <a:ea typeface="苹方-简" pitchFamily="34" charset="-122"/>
                <a:cs typeface="苹方-简" pitchFamily="34" charset="-120"/>
              </a:rPr>
              <a:t>AI-Guided Econometrics with Stata on WAMZ Data: An Estimation of ARDL on SURE Model</a:t>
            </a:r>
            <a:endParaRPr lang="en-US" sz="44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87325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Empirical Evidence</a:t>
            </a:r>
            <a:endParaRPr lang="en-US" sz="1600" dirty="0"/>
          </a:p>
        </p:txBody>
      </p:sp>
      <p:sp>
        <p:nvSpPr>
          <p:cNvPr id="4" name="Shape 1"/>
          <p:cNvSpPr/>
          <p:nvPr/>
        </p:nvSpPr>
        <p:spPr>
          <a:xfrm>
            <a:off x="1684867" y="2698750"/>
            <a:ext cx="762000" cy="609600"/>
          </a:xfrm>
          <a:custGeom>
            <a:avLst/>
            <a:gdLst/>
            <a:ahLst/>
            <a:cxnLst/>
            <a:rect l="l" t="t" r="r" b="b"/>
            <a:pathLst>
              <a:path w="762000" h="609600">
                <a:moveTo>
                  <a:pt x="618887" y="74295"/>
                </a:moveTo>
                <a:cubicBezTo>
                  <a:pt x="638889" y="67628"/>
                  <a:pt x="649605" y="46077"/>
                  <a:pt x="642938" y="26075"/>
                </a:cubicBezTo>
                <a:cubicBezTo>
                  <a:pt x="636270" y="6072"/>
                  <a:pt x="614720" y="-4643"/>
                  <a:pt x="594836" y="1905"/>
                </a:cubicBezTo>
                <a:lnTo>
                  <a:pt x="460296" y="46792"/>
                </a:lnTo>
                <a:cubicBezTo>
                  <a:pt x="443746" y="18812"/>
                  <a:pt x="413147" y="0"/>
                  <a:pt x="378262" y="0"/>
                </a:cubicBezTo>
                <a:cubicBezTo>
                  <a:pt x="325636" y="0"/>
                  <a:pt x="283012" y="42624"/>
                  <a:pt x="283012" y="95250"/>
                </a:cubicBezTo>
                <a:cubicBezTo>
                  <a:pt x="283012" y="98822"/>
                  <a:pt x="283250" y="102275"/>
                  <a:pt x="283607" y="105728"/>
                </a:cubicBezTo>
                <a:lnTo>
                  <a:pt x="137636" y="154305"/>
                </a:lnTo>
                <a:cubicBezTo>
                  <a:pt x="117634" y="160973"/>
                  <a:pt x="106918" y="182523"/>
                  <a:pt x="113586" y="202525"/>
                </a:cubicBezTo>
                <a:cubicBezTo>
                  <a:pt x="120253" y="222528"/>
                  <a:pt x="141803" y="233243"/>
                  <a:pt x="161806" y="226576"/>
                </a:cubicBezTo>
                <a:lnTo>
                  <a:pt x="323136" y="172760"/>
                </a:lnTo>
                <a:cubicBezTo>
                  <a:pt x="328493" y="176570"/>
                  <a:pt x="334208" y="179784"/>
                  <a:pt x="340281" y="182523"/>
                </a:cubicBezTo>
                <a:lnTo>
                  <a:pt x="340281" y="571500"/>
                </a:lnTo>
                <a:cubicBezTo>
                  <a:pt x="340281" y="592574"/>
                  <a:pt x="357307" y="609600"/>
                  <a:pt x="378381" y="609600"/>
                </a:cubicBezTo>
                <a:lnTo>
                  <a:pt x="606981" y="609600"/>
                </a:lnTo>
                <a:cubicBezTo>
                  <a:pt x="628055" y="609600"/>
                  <a:pt x="645081" y="592574"/>
                  <a:pt x="645081" y="571500"/>
                </a:cubicBezTo>
                <a:cubicBezTo>
                  <a:pt x="645081" y="550426"/>
                  <a:pt x="628055" y="533400"/>
                  <a:pt x="606981" y="533400"/>
                </a:cubicBezTo>
                <a:lnTo>
                  <a:pt x="416481" y="533400"/>
                </a:lnTo>
                <a:lnTo>
                  <a:pt x="416481" y="182523"/>
                </a:lnTo>
                <a:cubicBezTo>
                  <a:pt x="441484" y="171569"/>
                  <a:pt x="460772" y="150376"/>
                  <a:pt x="469106" y="124182"/>
                </a:cubicBezTo>
                <a:lnTo>
                  <a:pt x="619006" y="74176"/>
                </a:lnTo>
                <a:close/>
                <a:moveTo>
                  <a:pt x="520660" y="342900"/>
                </a:moveTo>
                <a:lnTo>
                  <a:pt x="606862" y="195024"/>
                </a:lnTo>
                <a:lnTo>
                  <a:pt x="693063" y="342900"/>
                </a:lnTo>
                <a:lnTo>
                  <a:pt x="520541" y="342900"/>
                </a:lnTo>
                <a:close/>
                <a:moveTo>
                  <a:pt x="606862" y="457200"/>
                </a:moveTo>
                <a:cubicBezTo>
                  <a:pt x="681752" y="457200"/>
                  <a:pt x="744022" y="416719"/>
                  <a:pt x="756880" y="363260"/>
                </a:cubicBezTo>
                <a:cubicBezTo>
                  <a:pt x="759976" y="350163"/>
                  <a:pt x="755690" y="336709"/>
                  <a:pt x="748903" y="325041"/>
                </a:cubicBezTo>
                <a:lnTo>
                  <a:pt x="635556" y="130731"/>
                </a:lnTo>
                <a:cubicBezTo>
                  <a:pt x="629603" y="120491"/>
                  <a:pt x="618649" y="114300"/>
                  <a:pt x="606862" y="114300"/>
                </a:cubicBezTo>
                <a:cubicBezTo>
                  <a:pt x="595074" y="114300"/>
                  <a:pt x="584121" y="120610"/>
                  <a:pt x="578167" y="130731"/>
                </a:cubicBezTo>
                <a:lnTo>
                  <a:pt x="464820" y="325160"/>
                </a:lnTo>
                <a:cubicBezTo>
                  <a:pt x="458033" y="336828"/>
                  <a:pt x="453747" y="350282"/>
                  <a:pt x="456843" y="363379"/>
                </a:cubicBezTo>
                <a:cubicBezTo>
                  <a:pt x="469702" y="416719"/>
                  <a:pt x="531971" y="457319"/>
                  <a:pt x="606862" y="457319"/>
                </a:cubicBezTo>
                <a:close/>
                <a:moveTo>
                  <a:pt x="150971" y="347424"/>
                </a:moveTo>
                <a:lnTo>
                  <a:pt x="237173" y="495300"/>
                </a:lnTo>
                <a:lnTo>
                  <a:pt x="64651" y="495300"/>
                </a:lnTo>
                <a:lnTo>
                  <a:pt x="150852" y="347424"/>
                </a:lnTo>
                <a:close/>
                <a:moveTo>
                  <a:pt x="1072" y="515660"/>
                </a:moveTo>
                <a:cubicBezTo>
                  <a:pt x="13930" y="569119"/>
                  <a:pt x="76200" y="609600"/>
                  <a:pt x="150971" y="609600"/>
                </a:cubicBezTo>
                <a:cubicBezTo>
                  <a:pt x="225743" y="609600"/>
                  <a:pt x="288131" y="569119"/>
                  <a:pt x="300990" y="515660"/>
                </a:cubicBezTo>
                <a:cubicBezTo>
                  <a:pt x="304086" y="502563"/>
                  <a:pt x="299799" y="489109"/>
                  <a:pt x="293013" y="477441"/>
                </a:cubicBezTo>
                <a:lnTo>
                  <a:pt x="179665" y="283131"/>
                </a:lnTo>
                <a:cubicBezTo>
                  <a:pt x="173712" y="272891"/>
                  <a:pt x="162758" y="266700"/>
                  <a:pt x="150971" y="266700"/>
                </a:cubicBezTo>
                <a:cubicBezTo>
                  <a:pt x="139184" y="266700"/>
                  <a:pt x="128230" y="273010"/>
                  <a:pt x="122277" y="283131"/>
                </a:cubicBezTo>
                <a:lnTo>
                  <a:pt x="9049" y="477560"/>
                </a:lnTo>
                <a:cubicBezTo>
                  <a:pt x="2262" y="489228"/>
                  <a:pt x="-2024" y="502682"/>
                  <a:pt x="1072" y="515779"/>
                </a:cubicBezTo>
                <a:close/>
              </a:path>
            </a:pathLst>
          </a:custGeom>
          <a:solidFill>
            <a:srgbClr val="3F51B5"/>
          </a:solidFill>
          <a:ln/>
        </p:spPr>
      </p:sp>
      <p:sp>
        <p:nvSpPr>
          <p:cNvPr id="5" name="Text 2"/>
          <p:cNvSpPr/>
          <p:nvPr/>
        </p:nvSpPr>
        <p:spPr>
          <a:xfrm>
            <a:off x="0" y="3409950"/>
            <a:ext cx="41275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Fiscal Divergence</a:t>
            </a:r>
            <a:endParaRPr lang="en-US" sz="1600" dirty="0"/>
          </a:p>
        </p:txBody>
      </p:sp>
      <p:sp>
        <p:nvSpPr>
          <p:cNvPr id="6" name="Text 3"/>
          <p:cNvSpPr/>
          <p:nvPr/>
        </p:nvSpPr>
        <p:spPr>
          <a:xfrm>
            <a:off x="254000" y="3765550"/>
            <a:ext cx="3619500" cy="508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Agbeyegbe (2008) highlights persistent fiscal imbalances across ECOWAS.</a:t>
            </a:r>
            <a:endParaRPr lang="en-US" sz="1600" dirty="0"/>
          </a:p>
        </p:txBody>
      </p:sp>
      <p:sp>
        <p:nvSpPr>
          <p:cNvPr id="7" name="Shape 4"/>
          <p:cNvSpPr/>
          <p:nvPr/>
        </p:nvSpPr>
        <p:spPr>
          <a:xfrm>
            <a:off x="5791200" y="2698750"/>
            <a:ext cx="609600" cy="609600"/>
          </a:xfrm>
          <a:custGeom>
            <a:avLst/>
            <a:gdLst/>
            <a:ahLst/>
            <a:cxnLst/>
            <a:rect l="l" t="t" r="r" b="b"/>
            <a:pathLst>
              <a:path w="609600" h="609600">
                <a:moveTo>
                  <a:pt x="76200" y="114300"/>
                </a:moveTo>
                <a:cubicBezTo>
                  <a:pt x="76200" y="93226"/>
                  <a:pt x="93226" y="76200"/>
                  <a:pt x="114300" y="76200"/>
                </a:cubicBezTo>
                <a:lnTo>
                  <a:pt x="304800" y="76200"/>
                </a:lnTo>
                <a:cubicBezTo>
                  <a:pt x="325874" y="76200"/>
                  <a:pt x="342900" y="93226"/>
                  <a:pt x="342900" y="114300"/>
                </a:cubicBezTo>
                <a:lnTo>
                  <a:pt x="342900" y="457200"/>
                </a:lnTo>
                <a:lnTo>
                  <a:pt x="457200" y="457200"/>
                </a:lnTo>
                <a:lnTo>
                  <a:pt x="457200" y="304800"/>
                </a:lnTo>
                <a:cubicBezTo>
                  <a:pt x="457200" y="283726"/>
                  <a:pt x="474226" y="266700"/>
                  <a:pt x="495300" y="266700"/>
                </a:cubicBezTo>
                <a:lnTo>
                  <a:pt x="571500" y="266700"/>
                </a:lnTo>
                <a:cubicBezTo>
                  <a:pt x="592574" y="266700"/>
                  <a:pt x="609600" y="283726"/>
                  <a:pt x="609600" y="304800"/>
                </a:cubicBezTo>
                <a:cubicBezTo>
                  <a:pt x="609600" y="325874"/>
                  <a:pt x="592574" y="342900"/>
                  <a:pt x="571500" y="342900"/>
                </a:cubicBezTo>
                <a:lnTo>
                  <a:pt x="533400" y="342900"/>
                </a:lnTo>
                <a:lnTo>
                  <a:pt x="533400" y="495300"/>
                </a:lnTo>
                <a:cubicBezTo>
                  <a:pt x="533400" y="516374"/>
                  <a:pt x="516374" y="533400"/>
                  <a:pt x="495300" y="533400"/>
                </a:cubicBezTo>
                <a:lnTo>
                  <a:pt x="304800" y="533400"/>
                </a:lnTo>
                <a:cubicBezTo>
                  <a:pt x="283726" y="533400"/>
                  <a:pt x="266700" y="516374"/>
                  <a:pt x="266700" y="495300"/>
                </a:cubicBezTo>
                <a:lnTo>
                  <a:pt x="266700" y="152400"/>
                </a:lnTo>
                <a:lnTo>
                  <a:pt x="152400" y="152400"/>
                </a:lnTo>
                <a:lnTo>
                  <a:pt x="152400" y="304800"/>
                </a:lnTo>
                <a:cubicBezTo>
                  <a:pt x="152400" y="325874"/>
                  <a:pt x="135374" y="342900"/>
                  <a:pt x="114300" y="342900"/>
                </a:cubicBezTo>
                <a:lnTo>
                  <a:pt x="38100" y="342900"/>
                </a:lnTo>
                <a:cubicBezTo>
                  <a:pt x="17026" y="342900"/>
                  <a:pt x="0" y="325874"/>
                  <a:pt x="0" y="304800"/>
                </a:cubicBezTo>
                <a:cubicBezTo>
                  <a:pt x="0" y="283726"/>
                  <a:pt x="17026" y="266700"/>
                  <a:pt x="38100" y="266700"/>
                </a:cubicBezTo>
                <a:lnTo>
                  <a:pt x="76200" y="266700"/>
                </a:lnTo>
                <a:lnTo>
                  <a:pt x="76200" y="114300"/>
                </a:lnTo>
                <a:close/>
              </a:path>
            </a:pathLst>
          </a:custGeom>
          <a:solidFill>
            <a:srgbClr val="3F51B5"/>
          </a:solidFill>
          <a:ln/>
        </p:spPr>
      </p:sp>
      <p:sp>
        <p:nvSpPr>
          <p:cNvPr id="8" name="Text 5"/>
          <p:cNvSpPr/>
          <p:nvPr/>
        </p:nvSpPr>
        <p:spPr>
          <a:xfrm>
            <a:off x="4030133" y="3409950"/>
            <a:ext cx="41275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Inflation Sync</a:t>
            </a:r>
            <a:endParaRPr lang="en-US" sz="1600" dirty="0"/>
          </a:p>
        </p:txBody>
      </p:sp>
      <p:sp>
        <p:nvSpPr>
          <p:cNvPr id="9" name="Text 6"/>
          <p:cNvSpPr/>
          <p:nvPr/>
        </p:nvSpPr>
        <p:spPr>
          <a:xfrm>
            <a:off x="4284133" y="3765550"/>
            <a:ext cx="3619500" cy="508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Rana (2007) notes limited synchronization of inflation patterns.</a:t>
            </a:r>
            <a:endParaRPr lang="en-US" sz="1600" dirty="0"/>
          </a:p>
        </p:txBody>
      </p:sp>
      <p:sp>
        <p:nvSpPr>
          <p:cNvPr id="10" name="Shape 7"/>
          <p:cNvSpPr/>
          <p:nvPr/>
        </p:nvSpPr>
        <p:spPr>
          <a:xfrm>
            <a:off x="9821333" y="2698750"/>
            <a:ext cx="609600" cy="609600"/>
          </a:xfrm>
          <a:custGeom>
            <a:avLst/>
            <a:gdLst/>
            <a:ahLst/>
            <a:cxnLst/>
            <a:rect l="l" t="t" r="r" b="b"/>
            <a:pathLst>
              <a:path w="609600" h="609600">
                <a:moveTo>
                  <a:pt x="76200" y="76200"/>
                </a:moveTo>
                <a:cubicBezTo>
                  <a:pt x="76200" y="55126"/>
                  <a:pt x="59174" y="38100"/>
                  <a:pt x="38100" y="38100"/>
                </a:cubicBezTo>
                <a:cubicBezTo>
                  <a:pt x="17026" y="38100"/>
                  <a:pt x="0" y="55126"/>
                  <a:pt x="0" y="76200"/>
                </a:cubicBezTo>
                <a:lnTo>
                  <a:pt x="0" y="476250"/>
                </a:lnTo>
                <a:cubicBezTo>
                  <a:pt x="0" y="528876"/>
                  <a:pt x="42624" y="571500"/>
                  <a:pt x="95250" y="571500"/>
                </a:cubicBezTo>
                <a:lnTo>
                  <a:pt x="571500" y="571500"/>
                </a:lnTo>
                <a:cubicBezTo>
                  <a:pt x="592574" y="571500"/>
                  <a:pt x="609600" y="554474"/>
                  <a:pt x="609600" y="533400"/>
                </a:cubicBezTo>
                <a:cubicBezTo>
                  <a:pt x="609600" y="512326"/>
                  <a:pt x="592574" y="495300"/>
                  <a:pt x="571500" y="495300"/>
                </a:cubicBezTo>
                <a:lnTo>
                  <a:pt x="95250" y="495300"/>
                </a:lnTo>
                <a:cubicBezTo>
                  <a:pt x="84773" y="495300"/>
                  <a:pt x="76200" y="486728"/>
                  <a:pt x="76200" y="476250"/>
                </a:cubicBezTo>
                <a:lnTo>
                  <a:pt x="76200" y="76200"/>
                </a:lnTo>
                <a:close/>
                <a:moveTo>
                  <a:pt x="560308" y="179308"/>
                </a:moveTo>
                <a:cubicBezTo>
                  <a:pt x="575191" y="164425"/>
                  <a:pt x="575191" y="140256"/>
                  <a:pt x="560308" y="125373"/>
                </a:cubicBezTo>
                <a:cubicBezTo>
                  <a:pt x="545425" y="110490"/>
                  <a:pt x="521256" y="110490"/>
                  <a:pt x="506373" y="125373"/>
                </a:cubicBezTo>
                <a:lnTo>
                  <a:pt x="381000" y="250865"/>
                </a:lnTo>
                <a:lnTo>
                  <a:pt x="312658" y="182642"/>
                </a:lnTo>
                <a:cubicBezTo>
                  <a:pt x="297775" y="167759"/>
                  <a:pt x="273606" y="167759"/>
                  <a:pt x="258723" y="182642"/>
                </a:cubicBezTo>
                <a:lnTo>
                  <a:pt x="144423" y="296942"/>
                </a:lnTo>
                <a:cubicBezTo>
                  <a:pt x="129540" y="311825"/>
                  <a:pt x="129540" y="335994"/>
                  <a:pt x="144423" y="350877"/>
                </a:cubicBezTo>
                <a:cubicBezTo>
                  <a:pt x="159306" y="365760"/>
                  <a:pt x="183475" y="365760"/>
                  <a:pt x="198358" y="350877"/>
                </a:cubicBezTo>
                <a:lnTo>
                  <a:pt x="285750" y="263485"/>
                </a:lnTo>
                <a:lnTo>
                  <a:pt x="354092" y="331827"/>
                </a:lnTo>
                <a:cubicBezTo>
                  <a:pt x="368975" y="346710"/>
                  <a:pt x="393144" y="346710"/>
                  <a:pt x="408027" y="331827"/>
                </a:cubicBezTo>
                <a:lnTo>
                  <a:pt x="560427" y="179427"/>
                </a:lnTo>
                <a:close/>
              </a:path>
            </a:pathLst>
          </a:custGeom>
          <a:solidFill>
            <a:srgbClr val="3F51B5"/>
          </a:solidFill>
          <a:ln/>
        </p:spPr>
      </p:sp>
      <p:sp>
        <p:nvSpPr>
          <p:cNvPr id="11" name="Text 8"/>
          <p:cNvSpPr/>
          <p:nvPr/>
        </p:nvSpPr>
        <p:spPr>
          <a:xfrm>
            <a:off x="8060267" y="3409950"/>
            <a:ext cx="41275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Sporadic Compliance</a:t>
            </a:r>
            <a:endParaRPr lang="en-US" sz="1600" dirty="0"/>
          </a:p>
        </p:txBody>
      </p:sp>
      <p:sp>
        <p:nvSpPr>
          <p:cNvPr id="12" name="Text 9"/>
          <p:cNvSpPr/>
          <p:nvPr/>
        </p:nvSpPr>
        <p:spPr>
          <a:xfrm>
            <a:off x="8314267" y="3765550"/>
            <a:ext cx="3619500" cy="508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ECOWAS reports show only sporadic achievement of convergence targets.</a:t>
            </a:r>
            <a:endParaRPr lang="en-US" sz="1600" dirty="0"/>
          </a:p>
        </p:txBody>
      </p:sp>
      <p:sp>
        <p:nvSpPr>
          <p:cNvPr id="13" name="Text 10"/>
          <p:cNvSpPr/>
          <p:nvPr/>
        </p:nvSpPr>
        <p:spPr>
          <a:xfrm>
            <a:off x="0" y="4679950"/>
            <a:ext cx="12192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FF8F00"/>
                </a:solidFill>
                <a:latin typeface="MiSans" pitchFamily="34" charset="0"/>
                <a:ea typeface="MiSans" pitchFamily="34" charset="-122"/>
                <a:cs typeface="MiSans" pitchFamily="34" charset="-120"/>
              </a:rPr>
              <a:t>Conclusion: A need for deeper coordination and rigorous empirical monitoring.</a:t>
            </a:r>
            <a:endParaRPr lang="en-US" sz="16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03</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Method</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2540000"/>
            <a:ext cx="60452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AI-Guided Workflow</a:t>
            </a:r>
            <a:endParaRPr lang="en-US" sz="1600" dirty="0"/>
          </a:p>
        </p:txBody>
      </p:sp>
      <p:sp>
        <p:nvSpPr>
          <p:cNvPr id="4" name="Text 1"/>
          <p:cNvSpPr/>
          <p:nvPr/>
        </p:nvSpPr>
        <p:spPr>
          <a:xfrm>
            <a:off x="254000" y="3251200"/>
            <a:ext cx="5537200" cy="1066800"/>
          </a:xfrm>
          <a:prstGeom prst="rect">
            <a:avLst/>
          </a:prstGeom>
          <a:noFill/>
          <a:ln/>
        </p:spPr>
        <p:txBody>
          <a:bodyPr wrap="square" lIns="0" tIns="0" rIns="0" bIns="0" rtlCol="0" anchor="ctr"/>
          <a:lstStyle/>
          <a:p>
            <a:pPr marL="0" indent="0">
              <a:lnSpc>
                <a:spcPct val="130000"/>
              </a:lnSpc>
              <a:buNone/>
            </a:pPr>
            <a:r>
              <a:rPr lang="en-US" sz="1800" dirty="0">
                <a:solidFill>
                  <a:srgbClr val="333333"/>
                </a:solidFill>
                <a:latin typeface="MiSans" pitchFamily="34" charset="0"/>
                <a:ea typeface="MiSans" pitchFamily="34" charset="-122"/>
                <a:cs typeface="MiSans" pitchFamily="34" charset="-120"/>
              </a:rPr>
              <a:t>A five-step pipeline to automate and enhance econometric analysis, reducing bias and improving reproducibility.</a:t>
            </a:r>
            <a:endParaRPr lang="en-US" sz="1600" dirty="0"/>
          </a:p>
        </p:txBody>
      </p:sp>
      <p:sp>
        <p:nvSpPr>
          <p:cNvPr id="5" name="Shape 2"/>
          <p:cNvSpPr/>
          <p:nvPr/>
        </p:nvSpPr>
        <p:spPr>
          <a:xfrm>
            <a:off x="6096000" y="1828800"/>
            <a:ext cx="5842000" cy="558800"/>
          </a:xfrm>
          <a:custGeom>
            <a:avLst/>
            <a:gdLst/>
            <a:ahLst/>
            <a:cxnLst/>
            <a:rect l="l" t="t" r="r" b="b"/>
            <a:pathLst>
              <a:path w="5842000" h="558800">
                <a:moveTo>
                  <a:pt x="101601" y="0"/>
                </a:moveTo>
                <a:lnTo>
                  <a:pt x="5740399" y="0"/>
                </a:lnTo>
                <a:cubicBezTo>
                  <a:pt x="5796512" y="0"/>
                  <a:pt x="5842000" y="45488"/>
                  <a:pt x="5842000" y="101601"/>
                </a:cubicBezTo>
                <a:lnTo>
                  <a:pt x="5842000" y="457199"/>
                </a:lnTo>
                <a:cubicBezTo>
                  <a:pt x="5842000" y="513312"/>
                  <a:pt x="5796512" y="558800"/>
                  <a:pt x="5740399" y="558800"/>
                </a:cubicBezTo>
                <a:lnTo>
                  <a:pt x="101601" y="558800"/>
                </a:lnTo>
                <a:cubicBezTo>
                  <a:pt x="45488" y="558800"/>
                  <a:pt x="0" y="513312"/>
                  <a:pt x="0" y="457199"/>
                </a:cubicBezTo>
                <a:lnTo>
                  <a:pt x="0" y="101601"/>
                </a:lnTo>
                <a:cubicBezTo>
                  <a:pt x="0" y="45526"/>
                  <a:pt x="45526" y="0"/>
                  <a:pt x="101601" y="0"/>
                </a:cubicBezTo>
                <a:close/>
              </a:path>
            </a:pathLst>
          </a:custGeom>
          <a:solidFill>
            <a:srgbClr val="FFC107">
              <a:alpha val="30196"/>
            </a:srgbClr>
          </a:solidFill>
          <a:ln/>
        </p:spPr>
      </p:sp>
      <p:sp>
        <p:nvSpPr>
          <p:cNvPr id="6" name="Shape 3"/>
          <p:cNvSpPr/>
          <p:nvPr/>
        </p:nvSpPr>
        <p:spPr>
          <a:xfrm>
            <a:off x="6340475" y="1987550"/>
            <a:ext cx="222250" cy="254000"/>
          </a:xfrm>
          <a:custGeom>
            <a:avLst/>
            <a:gdLst/>
            <a:ahLst/>
            <a:cxnLst/>
            <a:rect l="l" t="t" r="r" b="b"/>
            <a:pathLst>
              <a:path w="222250" h="254000">
                <a:moveTo>
                  <a:pt x="222250" y="102096"/>
                </a:moveTo>
                <a:cubicBezTo>
                  <a:pt x="214908" y="106958"/>
                  <a:pt x="206474" y="110877"/>
                  <a:pt x="197693" y="114002"/>
                </a:cubicBezTo>
                <a:cubicBezTo>
                  <a:pt x="174377" y="122337"/>
                  <a:pt x="143768" y="127000"/>
                  <a:pt x="111125" y="127000"/>
                </a:cubicBezTo>
                <a:cubicBezTo>
                  <a:pt x="78482" y="127000"/>
                  <a:pt x="47823" y="122287"/>
                  <a:pt x="24557" y="114002"/>
                </a:cubicBezTo>
                <a:cubicBezTo>
                  <a:pt x="15825" y="110877"/>
                  <a:pt x="7342" y="106958"/>
                  <a:pt x="0" y="102096"/>
                </a:cubicBezTo>
                <a:lnTo>
                  <a:pt x="0" y="142875"/>
                </a:lnTo>
                <a:cubicBezTo>
                  <a:pt x="0" y="164802"/>
                  <a:pt x="49758" y="182563"/>
                  <a:pt x="111125" y="182563"/>
                </a:cubicBezTo>
                <a:cubicBezTo>
                  <a:pt x="172492" y="182563"/>
                  <a:pt x="222250" y="164802"/>
                  <a:pt x="222250" y="142875"/>
                </a:cubicBezTo>
                <a:lnTo>
                  <a:pt x="222250" y="102096"/>
                </a:lnTo>
                <a:close/>
                <a:moveTo>
                  <a:pt x="222250" y="63500"/>
                </a:moveTo>
                <a:lnTo>
                  <a:pt x="222250" y="39688"/>
                </a:lnTo>
                <a:cubicBezTo>
                  <a:pt x="222250" y="17760"/>
                  <a:pt x="172492" y="0"/>
                  <a:pt x="111125" y="0"/>
                </a:cubicBezTo>
                <a:cubicBezTo>
                  <a:pt x="49758" y="0"/>
                  <a:pt x="0" y="17760"/>
                  <a:pt x="0" y="39688"/>
                </a:cubicBezTo>
                <a:lnTo>
                  <a:pt x="0" y="63500"/>
                </a:lnTo>
                <a:cubicBezTo>
                  <a:pt x="0" y="85427"/>
                  <a:pt x="49758" y="103188"/>
                  <a:pt x="111125" y="103188"/>
                </a:cubicBezTo>
                <a:cubicBezTo>
                  <a:pt x="172492" y="103188"/>
                  <a:pt x="222250" y="85427"/>
                  <a:pt x="222250" y="63500"/>
                </a:cubicBezTo>
                <a:close/>
                <a:moveTo>
                  <a:pt x="197693" y="193377"/>
                </a:moveTo>
                <a:cubicBezTo>
                  <a:pt x="174427" y="201662"/>
                  <a:pt x="143818" y="206375"/>
                  <a:pt x="111125" y="206375"/>
                </a:cubicBezTo>
                <a:cubicBezTo>
                  <a:pt x="78432" y="206375"/>
                  <a:pt x="47823" y="201662"/>
                  <a:pt x="24557" y="193377"/>
                </a:cubicBezTo>
                <a:cubicBezTo>
                  <a:pt x="15825" y="190252"/>
                  <a:pt x="7342" y="186333"/>
                  <a:pt x="0" y="181471"/>
                </a:cubicBezTo>
                <a:lnTo>
                  <a:pt x="0" y="214313"/>
                </a:lnTo>
                <a:cubicBezTo>
                  <a:pt x="0" y="236240"/>
                  <a:pt x="49758" y="254000"/>
                  <a:pt x="111125" y="254000"/>
                </a:cubicBezTo>
                <a:cubicBezTo>
                  <a:pt x="172492" y="254000"/>
                  <a:pt x="222250" y="236240"/>
                  <a:pt x="222250" y="214313"/>
                </a:cubicBezTo>
                <a:lnTo>
                  <a:pt x="222250" y="181471"/>
                </a:lnTo>
                <a:cubicBezTo>
                  <a:pt x="214908" y="186333"/>
                  <a:pt x="206474" y="190252"/>
                  <a:pt x="197693" y="193377"/>
                </a:cubicBezTo>
                <a:close/>
              </a:path>
            </a:pathLst>
          </a:custGeom>
          <a:solidFill>
            <a:srgbClr val="FF8F00"/>
          </a:solidFill>
          <a:ln/>
        </p:spPr>
      </p:sp>
      <p:sp>
        <p:nvSpPr>
          <p:cNvPr id="7" name="Text 4"/>
          <p:cNvSpPr/>
          <p:nvPr/>
        </p:nvSpPr>
        <p:spPr>
          <a:xfrm>
            <a:off x="6807200" y="1955800"/>
            <a:ext cx="24765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1. Data Preprocessing</a:t>
            </a:r>
            <a:endParaRPr lang="en-US" sz="1600" dirty="0"/>
          </a:p>
        </p:txBody>
      </p:sp>
      <p:sp>
        <p:nvSpPr>
          <p:cNvPr id="8" name="Shape 5"/>
          <p:cNvSpPr/>
          <p:nvPr/>
        </p:nvSpPr>
        <p:spPr>
          <a:xfrm>
            <a:off x="6096000" y="2489200"/>
            <a:ext cx="5842000" cy="558800"/>
          </a:xfrm>
          <a:custGeom>
            <a:avLst/>
            <a:gdLst/>
            <a:ahLst/>
            <a:cxnLst/>
            <a:rect l="l" t="t" r="r" b="b"/>
            <a:pathLst>
              <a:path w="5842000" h="558800">
                <a:moveTo>
                  <a:pt x="101601" y="0"/>
                </a:moveTo>
                <a:lnTo>
                  <a:pt x="5740399" y="0"/>
                </a:lnTo>
                <a:cubicBezTo>
                  <a:pt x="5796512" y="0"/>
                  <a:pt x="5842000" y="45488"/>
                  <a:pt x="5842000" y="101601"/>
                </a:cubicBezTo>
                <a:lnTo>
                  <a:pt x="5842000" y="457199"/>
                </a:lnTo>
                <a:cubicBezTo>
                  <a:pt x="5842000" y="513312"/>
                  <a:pt x="5796512" y="558800"/>
                  <a:pt x="5740399" y="558800"/>
                </a:cubicBezTo>
                <a:lnTo>
                  <a:pt x="101601" y="558800"/>
                </a:lnTo>
                <a:cubicBezTo>
                  <a:pt x="45488" y="558800"/>
                  <a:pt x="0" y="513312"/>
                  <a:pt x="0" y="457199"/>
                </a:cubicBezTo>
                <a:lnTo>
                  <a:pt x="0" y="101601"/>
                </a:lnTo>
                <a:cubicBezTo>
                  <a:pt x="0" y="45526"/>
                  <a:pt x="45526" y="0"/>
                  <a:pt x="101601" y="0"/>
                </a:cubicBezTo>
                <a:close/>
              </a:path>
            </a:pathLst>
          </a:custGeom>
          <a:solidFill>
            <a:srgbClr val="FFC107">
              <a:alpha val="30196"/>
            </a:srgbClr>
          </a:solidFill>
          <a:ln/>
        </p:spPr>
      </p:sp>
      <p:sp>
        <p:nvSpPr>
          <p:cNvPr id="9" name="Shape 6"/>
          <p:cNvSpPr/>
          <p:nvPr/>
        </p:nvSpPr>
        <p:spPr>
          <a:xfrm>
            <a:off x="6324600" y="2647950"/>
            <a:ext cx="254000" cy="254000"/>
          </a:xfrm>
          <a:custGeom>
            <a:avLst/>
            <a:gdLst/>
            <a:ahLst/>
            <a:cxnLst/>
            <a:rect l="l" t="t" r="r" b="b"/>
            <a:pathLst>
              <a:path w="254000" h="254000">
                <a:moveTo>
                  <a:pt x="59531" y="27781"/>
                </a:moveTo>
                <a:cubicBezTo>
                  <a:pt x="59531" y="12452"/>
                  <a:pt x="71983" y="0"/>
                  <a:pt x="87313" y="0"/>
                </a:cubicBezTo>
                <a:lnTo>
                  <a:pt x="99219" y="0"/>
                </a:lnTo>
                <a:cubicBezTo>
                  <a:pt x="108000" y="0"/>
                  <a:pt x="115094" y="7094"/>
                  <a:pt x="115094" y="15875"/>
                </a:cubicBezTo>
                <a:lnTo>
                  <a:pt x="115094" y="238125"/>
                </a:lnTo>
                <a:cubicBezTo>
                  <a:pt x="115094" y="246906"/>
                  <a:pt x="108000" y="254000"/>
                  <a:pt x="99219" y="254000"/>
                </a:cubicBezTo>
                <a:lnTo>
                  <a:pt x="83344" y="254000"/>
                </a:lnTo>
                <a:cubicBezTo>
                  <a:pt x="68560" y="254000"/>
                  <a:pt x="56108" y="243880"/>
                  <a:pt x="52586" y="230188"/>
                </a:cubicBezTo>
                <a:cubicBezTo>
                  <a:pt x="52239" y="230188"/>
                  <a:pt x="51941" y="230188"/>
                  <a:pt x="51594" y="230188"/>
                </a:cubicBezTo>
                <a:cubicBezTo>
                  <a:pt x="29666" y="230188"/>
                  <a:pt x="11906" y="212427"/>
                  <a:pt x="11906" y="190500"/>
                </a:cubicBezTo>
                <a:cubicBezTo>
                  <a:pt x="11906" y="181570"/>
                  <a:pt x="14883" y="173335"/>
                  <a:pt x="19844" y="166688"/>
                </a:cubicBezTo>
                <a:cubicBezTo>
                  <a:pt x="10220" y="159445"/>
                  <a:pt x="3969" y="147935"/>
                  <a:pt x="3969" y="134938"/>
                </a:cubicBezTo>
                <a:cubicBezTo>
                  <a:pt x="3969" y="119608"/>
                  <a:pt x="12700" y="106263"/>
                  <a:pt x="25400" y="99665"/>
                </a:cubicBezTo>
                <a:cubicBezTo>
                  <a:pt x="21878" y="93712"/>
                  <a:pt x="19844" y="86767"/>
                  <a:pt x="19844" y="79375"/>
                </a:cubicBezTo>
                <a:cubicBezTo>
                  <a:pt x="19844" y="57448"/>
                  <a:pt x="37604" y="39688"/>
                  <a:pt x="59531" y="39688"/>
                </a:cubicBezTo>
                <a:lnTo>
                  <a:pt x="59531" y="27781"/>
                </a:lnTo>
                <a:close/>
                <a:moveTo>
                  <a:pt x="194469" y="27781"/>
                </a:moveTo>
                <a:lnTo>
                  <a:pt x="194469" y="39688"/>
                </a:lnTo>
                <a:cubicBezTo>
                  <a:pt x="216396" y="39688"/>
                  <a:pt x="234156" y="57448"/>
                  <a:pt x="234156" y="79375"/>
                </a:cubicBezTo>
                <a:cubicBezTo>
                  <a:pt x="234156" y="86816"/>
                  <a:pt x="232122" y="93762"/>
                  <a:pt x="228600" y="99665"/>
                </a:cubicBezTo>
                <a:cubicBezTo>
                  <a:pt x="241350" y="106263"/>
                  <a:pt x="250031" y="119559"/>
                  <a:pt x="250031" y="134938"/>
                </a:cubicBezTo>
                <a:cubicBezTo>
                  <a:pt x="250031" y="147935"/>
                  <a:pt x="243780" y="159445"/>
                  <a:pt x="234156" y="166688"/>
                </a:cubicBezTo>
                <a:cubicBezTo>
                  <a:pt x="239117" y="173335"/>
                  <a:pt x="242094" y="181570"/>
                  <a:pt x="242094" y="190500"/>
                </a:cubicBezTo>
                <a:cubicBezTo>
                  <a:pt x="242094" y="212427"/>
                  <a:pt x="224334" y="230188"/>
                  <a:pt x="202406" y="230188"/>
                </a:cubicBezTo>
                <a:cubicBezTo>
                  <a:pt x="202059" y="230188"/>
                  <a:pt x="201761" y="230188"/>
                  <a:pt x="201414" y="230188"/>
                </a:cubicBezTo>
                <a:cubicBezTo>
                  <a:pt x="197892" y="243880"/>
                  <a:pt x="185440" y="254000"/>
                  <a:pt x="170656" y="254000"/>
                </a:cubicBezTo>
                <a:lnTo>
                  <a:pt x="154781" y="254000"/>
                </a:lnTo>
                <a:cubicBezTo>
                  <a:pt x="146000" y="254000"/>
                  <a:pt x="138906" y="246906"/>
                  <a:pt x="138906" y="238125"/>
                </a:cubicBezTo>
                <a:lnTo>
                  <a:pt x="138906" y="15875"/>
                </a:lnTo>
                <a:cubicBezTo>
                  <a:pt x="138906" y="7094"/>
                  <a:pt x="146000" y="0"/>
                  <a:pt x="154781" y="0"/>
                </a:cubicBezTo>
                <a:lnTo>
                  <a:pt x="166688" y="0"/>
                </a:lnTo>
                <a:cubicBezTo>
                  <a:pt x="182017" y="0"/>
                  <a:pt x="194469" y="12452"/>
                  <a:pt x="194469" y="27781"/>
                </a:cubicBezTo>
                <a:close/>
              </a:path>
            </a:pathLst>
          </a:custGeom>
          <a:solidFill>
            <a:srgbClr val="FF8F00"/>
          </a:solidFill>
          <a:ln/>
        </p:spPr>
      </p:sp>
      <p:sp>
        <p:nvSpPr>
          <p:cNvPr id="10" name="Text 7"/>
          <p:cNvSpPr/>
          <p:nvPr/>
        </p:nvSpPr>
        <p:spPr>
          <a:xfrm>
            <a:off x="6807200" y="2616200"/>
            <a:ext cx="27178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2. ML Variable Selection</a:t>
            </a:r>
            <a:endParaRPr lang="en-US" sz="1600" dirty="0"/>
          </a:p>
        </p:txBody>
      </p:sp>
      <p:sp>
        <p:nvSpPr>
          <p:cNvPr id="11" name="Shape 8"/>
          <p:cNvSpPr/>
          <p:nvPr/>
        </p:nvSpPr>
        <p:spPr>
          <a:xfrm>
            <a:off x="6096000" y="3149600"/>
            <a:ext cx="5842000" cy="558800"/>
          </a:xfrm>
          <a:custGeom>
            <a:avLst/>
            <a:gdLst/>
            <a:ahLst/>
            <a:cxnLst/>
            <a:rect l="l" t="t" r="r" b="b"/>
            <a:pathLst>
              <a:path w="5842000" h="558800">
                <a:moveTo>
                  <a:pt x="101601" y="0"/>
                </a:moveTo>
                <a:lnTo>
                  <a:pt x="5740399" y="0"/>
                </a:lnTo>
                <a:cubicBezTo>
                  <a:pt x="5796512" y="0"/>
                  <a:pt x="5842000" y="45488"/>
                  <a:pt x="5842000" y="101601"/>
                </a:cubicBezTo>
                <a:lnTo>
                  <a:pt x="5842000" y="457199"/>
                </a:lnTo>
                <a:cubicBezTo>
                  <a:pt x="5842000" y="513312"/>
                  <a:pt x="5796512" y="558800"/>
                  <a:pt x="5740399" y="558800"/>
                </a:cubicBezTo>
                <a:lnTo>
                  <a:pt x="101601" y="558800"/>
                </a:lnTo>
                <a:cubicBezTo>
                  <a:pt x="45488" y="558800"/>
                  <a:pt x="0" y="513312"/>
                  <a:pt x="0" y="457199"/>
                </a:cubicBezTo>
                <a:lnTo>
                  <a:pt x="0" y="101601"/>
                </a:lnTo>
                <a:cubicBezTo>
                  <a:pt x="0" y="45526"/>
                  <a:pt x="45526" y="0"/>
                  <a:pt x="101601" y="0"/>
                </a:cubicBezTo>
                <a:close/>
              </a:path>
            </a:pathLst>
          </a:custGeom>
          <a:solidFill>
            <a:srgbClr val="FFC107">
              <a:alpha val="30196"/>
            </a:srgbClr>
          </a:solidFill>
          <a:ln/>
        </p:spPr>
      </p:sp>
      <p:sp>
        <p:nvSpPr>
          <p:cNvPr id="12" name="Shape 9"/>
          <p:cNvSpPr/>
          <p:nvPr/>
        </p:nvSpPr>
        <p:spPr>
          <a:xfrm>
            <a:off x="6292850" y="3308350"/>
            <a:ext cx="317500" cy="254000"/>
          </a:xfrm>
          <a:custGeom>
            <a:avLst/>
            <a:gdLst/>
            <a:ahLst/>
            <a:cxnLst/>
            <a:rect l="l" t="t" r="r" b="b"/>
            <a:pathLst>
              <a:path w="317500" h="254000">
                <a:moveTo>
                  <a:pt x="206325" y="104428"/>
                </a:moveTo>
                <a:cubicBezTo>
                  <a:pt x="212378" y="102791"/>
                  <a:pt x="218728" y="105668"/>
                  <a:pt x="221456" y="111274"/>
                </a:cubicBezTo>
                <a:lnTo>
                  <a:pt x="230684" y="129927"/>
                </a:lnTo>
                <a:cubicBezTo>
                  <a:pt x="235793" y="130621"/>
                  <a:pt x="240804" y="132011"/>
                  <a:pt x="245517" y="133945"/>
                </a:cubicBezTo>
                <a:lnTo>
                  <a:pt x="262880" y="122386"/>
                </a:lnTo>
                <a:cubicBezTo>
                  <a:pt x="268089" y="118914"/>
                  <a:pt x="274985" y="119608"/>
                  <a:pt x="279400" y="124023"/>
                </a:cubicBezTo>
                <a:lnTo>
                  <a:pt x="288925" y="133548"/>
                </a:lnTo>
                <a:cubicBezTo>
                  <a:pt x="293340" y="137964"/>
                  <a:pt x="294035" y="144909"/>
                  <a:pt x="290562" y="150068"/>
                </a:cubicBezTo>
                <a:lnTo>
                  <a:pt x="279003" y="167382"/>
                </a:lnTo>
                <a:cubicBezTo>
                  <a:pt x="279946" y="169714"/>
                  <a:pt x="280789" y="172145"/>
                  <a:pt x="281484" y="174675"/>
                </a:cubicBezTo>
                <a:cubicBezTo>
                  <a:pt x="282178" y="177205"/>
                  <a:pt x="282625" y="179685"/>
                  <a:pt x="282972" y="182215"/>
                </a:cubicBezTo>
                <a:lnTo>
                  <a:pt x="301675" y="191443"/>
                </a:lnTo>
                <a:cubicBezTo>
                  <a:pt x="307280" y="194221"/>
                  <a:pt x="310158" y="200571"/>
                  <a:pt x="308521" y="206573"/>
                </a:cubicBezTo>
                <a:lnTo>
                  <a:pt x="305048" y="219571"/>
                </a:lnTo>
                <a:cubicBezTo>
                  <a:pt x="303411" y="225574"/>
                  <a:pt x="297805" y="229642"/>
                  <a:pt x="291554" y="229245"/>
                </a:cubicBezTo>
                <a:lnTo>
                  <a:pt x="270718" y="227905"/>
                </a:lnTo>
                <a:cubicBezTo>
                  <a:pt x="267593" y="231924"/>
                  <a:pt x="263971" y="235645"/>
                  <a:pt x="259854" y="238820"/>
                </a:cubicBezTo>
                <a:lnTo>
                  <a:pt x="261193" y="259606"/>
                </a:lnTo>
                <a:cubicBezTo>
                  <a:pt x="261590" y="265857"/>
                  <a:pt x="257522" y="271512"/>
                  <a:pt x="251520" y="273100"/>
                </a:cubicBezTo>
                <a:lnTo>
                  <a:pt x="238522" y="276572"/>
                </a:lnTo>
                <a:cubicBezTo>
                  <a:pt x="232470" y="278209"/>
                  <a:pt x="226169" y="275332"/>
                  <a:pt x="223391" y="269726"/>
                </a:cubicBezTo>
                <a:lnTo>
                  <a:pt x="214164" y="251073"/>
                </a:lnTo>
                <a:cubicBezTo>
                  <a:pt x="209054" y="250379"/>
                  <a:pt x="204043" y="248989"/>
                  <a:pt x="199330" y="247055"/>
                </a:cubicBezTo>
                <a:lnTo>
                  <a:pt x="181967" y="258614"/>
                </a:lnTo>
                <a:cubicBezTo>
                  <a:pt x="176758" y="262086"/>
                  <a:pt x="169863" y="261392"/>
                  <a:pt x="165447" y="256977"/>
                </a:cubicBezTo>
                <a:lnTo>
                  <a:pt x="155922" y="247452"/>
                </a:lnTo>
                <a:cubicBezTo>
                  <a:pt x="151507" y="243036"/>
                  <a:pt x="150813" y="236141"/>
                  <a:pt x="154285" y="230932"/>
                </a:cubicBezTo>
                <a:lnTo>
                  <a:pt x="165844" y="213568"/>
                </a:lnTo>
                <a:cubicBezTo>
                  <a:pt x="164902" y="211237"/>
                  <a:pt x="164058" y="208806"/>
                  <a:pt x="163364" y="206276"/>
                </a:cubicBezTo>
                <a:cubicBezTo>
                  <a:pt x="162669" y="203746"/>
                  <a:pt x="162223" y="201216"/>
                  <a:pt x="161875" y="198735"/>
                </a:cubicBezTo>
                <a:lnTo>
                  <a:pt x="143173" y="189508"/>
                </a:lnTo>
                <a:cubicBezTo>
                  <a:pt x="137567" y="186730"/>
                  <a:pt x="134739" y="180380"/>
                  <a:pt x="136327" y="174377"/>
                </a:cubicBezTo>
                <a:lnTo>
                  <a:pt x="139799" y="161379"/>
                </a:lnTo>
                <a:cubicBezTo>
                  <a:pt x="141436" y="155377"/>
                  <a:pt x="147042" y="151309"/>
                  <a:pt x="153293" y="151705"/>
                </a:cubicBezTo>
                <a:lnTo>
                  <a:pt x="174079" y="153045"/>
                </a:lnTo>
                <a:cubicBezTo>
                  <a:pt x="177205" y="149027"/>
                  <a:pt x="180826" y="145306"/>
                  <a:pt x="184944" y="142131"/>
                </a:cubicBezTo>
                <a:lnTo>
                  <a:pt x="183604" y="121394"/>
                </a:lnTo>
                <a:cubicBezTo>
                  <a:pt x="183207" y="115143"/>
                  <a:pt x="187275" y="109488"/>
                  <a:pt x="193278" y="107900"/>
                </a:cubicBezTo>
                <a:lnTo>
                  <a:pt x="206276" y="104428"/>
                </a:lnTo>
                <a:close/>
                <a:moveTo>
                  <a:pt x="222448" y="168672"/>
                </a:moveTo>
                <a:cubicBezTo>
                  <a:pt x="210401" y="168686"/>
                  <a:pt x="200631" y="178478"/>
                  <a:pt x="200645" y="190525"/>
                </a:cubicBezTo>
                <a:cubicBezTo>
                  <a:pt x="200659" y="202572"/>
                  <a:pt x="210451" y="212342"/>
                  <a:pt x="222498" y="212328"/>
                </a:cubicBezTo>
                <a:cubicBezTo>
                  <a:pt x="234545" y="212314"/>
                  <a:pt x="244315" y="202522"/>
                  <a:pt x="244301" y="190475"/>
                </a:cubicBezTo>
                <a:cubicBezTo>
                  <a:pt x="244288" y="178428"/>
                  <a:pt x="234496" y="168658"/>
                  <a:pt x="222448" y="168672"/>
                </a:cubicBezTo>
                <a:close/>
                <a:moveTo>
                  <a:pt x="111571" y="-22572"/>
                </a:moveTo>
                <a:lnTo>
                  <a:pt x="124569" y="-19100"/>
                </a:lnTo>
                <a:cubicBezTo>
                  <a:pt x="130572" y="-17462"/>
                  <a:pt x="134640" y="-11807"/>
                  <a:pt x="134243" y="-5606"/>
                </a:cubicBezTo>
                <a:lnTo>
                  <a:pt x="132904" y="15131"/>
                </a:lnTo>
                <a:cubicBezTo>
                  <a:pt x="137021" y="18306"/>
                  <a:pt x="140643" y="21977"/>
                  <a:pt x="143768" y="26045"/>
                </a:cubicBezTo>
                <a:lnTo>
                  <a:pt x="164604" y="24705"/>
                </a:lnTo>
                <a:cubicBezTo>
                  <a:pt x="170805" y="24309"/>
                  <a:pt x="176461" y="28377"/>
                  <a:pt x="178098" y="34379"/>
                </a:cubicBezTo>
                <a:lnTo>
                  <a:pt x="181570" y="47377"/>
                </a:lnTo>
                <a:cubicBezTo>
                  <a:pt x="183158" y="53380"/>
                  <a:pt x="180330" y="59730"/>
                  <a:pt x="174724" y="62508"/>
                </a:cubicBezTo>
                <a:lnTo>
                  <a:pt x="156021" y="71735"/>
                </a:lnTo>
                <a:cubicBezTo>
                  <a:pt x="155674" y="74265"/>
                  <a:pt x="155178" y="76795"/>
                  <a:pt x="154533" y="79276"/>
                </a:cubicBezTo>
                <a:cubicBezTo>
                  <a:pt x="153888" y="81756"/>
                  <a:pt x="152995" y="84237"/>
                  <a:pt x="152053" y="86568"/>
                </a:cubicBezTo>
                <a:lnTo>
                  <a:pt x="163612" y="103932"/>
                </a:lnTo>
                <a:cubicBezTo>
                  <a:pt x="167084" y="109141"/>
                  <a:pt x="166390" y="116036"/>
                  <a:pt x="161975" y="120452"/>
                </a:cubicBezTo>
                <a:lnTo>
                  <a:pt x="152450" y="129977"/>
                </a:lnTo>
                <a:cubicBezTo>
                  <a:pt x="148034" y="134392"/>
                  <a:pt x="141139" y="135086"/>
                  <a:pt x="135930" y="131614"/>
                </a:cubicBezTo>
                <a:lnTo>
                  <a:pt x="118566" y="120055"/>
                </a:lnTo>
                <a:cubicBezTo>
                  <a:pt x="113854" y="121989"/>
                  <a:pt x="108843" y="123379"/>
                  <a:pt x="103733" y="124073"/>
                </a:cubicBezTo>
                <a:lnTo>
                  <a:pt x="94506" y="142726"/>
                </a:lnTo>
                <a:cubicBezTo>
                  <a:pt x="91728" y="148332"/>
                  <a:pt x="85378" y="151160"/>
                  <a:pt x="79375" y="149572"/>
                </a:cubicBezTo>
                <a:lnTo>
                  <a:pt x="66377" y="146100"/>
                </a:lnTo>
                <a:cubicBezTo>
                  <a:pt x="60325" y="144463"/>
                  <a:pt x="56307" y="138807"/>
                  <a:pt x="56704" y="132606"/>
                </a:cubicBezTo>
                <a:lnTo>
                  <a:pt x="58043" y="111820"/>
                </a:lnTo>
                <a:cubicBezTo>
                  <a:pt x="53925" y="108645"/>
                  <a:pt x="50304" y="104973"/>
                  <a:pt x="47179" y="100905"/>
                </a:cubicBezTo>
                <a:lnTo>
                  <a:pt x="26343" y="102245"/>
                </a:lnTo>
                <a:cubicBezTo>
                  <a:pt x="20141" y="102642"/>
                  <a:pt x="14486" y="98574"/>
                  <a:pt x="12849" y="92571"/>
                </a:cubicBezTo>
                <a:lnTo>
                  <a:pt x="9376" y="79573"/>
                </a:lnTo>
                <a:cubicBezTo>
                  <a:pt x="7789" y="73571"/>
                  <a:pt x="10616" y="67221"/>
                  <a:pt x="16222" y="64443"/>
                </a:cubicBezTo>
                <a:lnTo>
                  <a:pt x="34925" y="55215"/>
                </a:lnTo>
                <a:cubicBezTo>
                  <a:pt x="35272" y="52685"/>
                  <a:pt x="35768" y="50205"/>
                  <a:pt x="36413" y="47675"/>
                </a:cubicBezTo>
                <a:cubicBezTo>
                  <a:pt x="37108" y="45145"/>
                  <a:pt x="37902" y="42714"/>
                  <a:pt x="38894" y="40382"/>
                </a:cubicBezTo>
                <a:lnTo>
                  <a:pt x="27335" y="23068"/>
                </a:lnTo>
                <a:cubicBezTo>
                  <a:pt x="23862" y="17859"/>
                  <a:pt x="24557" y="10964"/>
                  <a:pt x="28972" y="6548"/>
                </a:cubicBezTo>
                <a:lnTo>
                  <a:pt x="38497" y="-2977"/>
                </a:lnTo>
                <a:cubicBezTo>
                  <a:pt x="42912" y="-7392"/>
                  <a:pt x="49808" y="-8086"/>
                  <a:pt x="55017" y="-4614"/>
                </a:cubicBezTo>
                <a:lnTo>
                  <a:pt x="72380" y="6945"/>
                </a:lnTo>
                <a:cubicBezTo>
                  <a:pt x="77093" y="5011"/>
                  <a:pt x="82104" y="3621"/>
                  <a:pt x="87213" y="2927"/>
                </a:cubicBezTo>
                <a:lnTo>
                  <a:pt x="96441" y="-15726"/>
                </a:lnTo>
                <a:cubicBezTo>
                  <a:pt x="99219" y="-21332"/>
                  <a:pt x="105519" y="-24160"/>
                  <a:pt x="111571" y="-22572"/>
                </a:cubicBezTo>
                <a:close/>
                <a:moveTo>
                  <a:pt x="95448" y="41672"/>
                </a:moveTo>
                <a:cubicBezTo>
                  <a:pt x="83401" y="41672"/>
                  <a:pt x="73620" y="51453"/>
                  <a:pt x="73620" y="63500"/>
                </a:cubicBezTo>
                <a:cubicBezTo>
                  <a:pt x="73620" y="75547"/>
                  <a:pt x="83401" y="85328"/>
                  <a:pt x="95448" y="85328"/>
                </a:cubicBezTo>
                <a:cubicBezTo>
                  <a:pt x="107496" y="85328"/>
                  <a:pt x="117277" y="75547"/>
                  <a:pt x="117277" y="63500"/>
                </a:cubicBezTo>
                <a:cubicBezTo>
                  <a:pt x="117277" y="51453"/>
                  <a:pt x="107496" y="41672"/>
                  <a:pt x="95448" y="41672"/>
                </a:cubicBezTo>
                <a:close/>
              </a:path>
            </a:pathLst>
          </a:custGeom>
          <a:solidFill>
            <a:srgbClr val="FF8F00"/>
          </a:solidFill>
          <a:ln/>
        </p:spPr>
      </p:sp>
      <p:sp>
        <p:nvSpPr>
          <p:cNvPr id="13" name="Text 10"/>
          <p:cNvSpPr/>
          <p:nvPr/>
        </p:nvSpPr>
        <p:spPr>
          <a:xfrm>
            <a:off x="6807200" y="3276600"/>
            <a:ext cx="32131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3. Lag Optimization (AIC/BIC)</a:t>
            </a:r>
            <a:endParaRPr lang="en-US" sz="1600" dirty="0"/>
          </a:p>
        </p:txBody>
      </p:sp>
      <p:sp>
        <p:nvSpPr>
          <p:cNvPr id="14" name="Shape 11"/>
          <p:cNvSpPr/>
          <p:nvPr/>
        </p:nvSpPr>
        <p:spPr>
          <a:xfrm>
            <a:off x="6096000" y="3810000"/>
            <a:ext cx="5842000" cy="558800"/>
          </a:xfrm>
          <a:custGeom>
            <a:avLst/>
            <a:gdLst/>
            <a:ahLst/>
            <a:cxnLst/>
            <a:rect l="l" t="t" r="r" b="b"/>
            <a:pathLst>
              <a:path w="5842000" h="558800">
                <a:moveTo>
                  <a:pt x="101601" y="0"/>
                </a:moveTo>
                <a:lnTo>
                  <a:pt x="5740399" y="0"/>
                </a:lnTo>
                <a:cubicBezTo>
                  <a:pt x="5796512" y="0"/>
                  <a:pt x="5842000" y="45488"/>
                  <a:pt x="5842000" y="101601"/>
                </a:cubicBezTo>
                <a:lnTo>
                  <a:pt x="5842000" y="457199"/>
                </a:lnTo>
                <a:cubicBezTo>
                  <a:pt x="5842000" y="513312"/>
                  <a:pt x="5796512" y="558800"/>
                  <a:pt x="5740399" y="558800"/>
                </a:cubicBezTo>
                <a:lnTo>
                  <a:pt x="101601" y="558800"/>
                </a:lnTo>
                <a:cubicBezTo>
                  <a:pt x="45488" y="558800"/>
                  <a:pt x="0" y="513312"/>
                  <a:pt x="0" y="457199"/>
                </a:cubicBezTo>
                <a:lnTo>
                  <a:pt x="0" y="101601"/>
                </a:lnTo>
                <a:cubicBezTo>
                  <a:pt x="0" y="45526"/>
                  <a:pt x="45526" y="0"/>
                  <a:pt x="101601" y="0"/>
                </a:cubicBezTo>
                <a:close/>
              </a:path>
            </a:pathLst>
          </a:custGeom>
          <a:solidFill>
            <a:srgbClr val="FFC107">
              <a:alpha val="30196"/>
            </a:srgbClr>
          </a:solidFill>
          <a:ln/>
        </p:spPr>
      </p:sp>
      <p:sp>
        <p:nvSpPr>
          <p:cNvPr id="15" name="Shape 12"/>
          <p:cNvSpPr/>
          <p:nvPr/>
        </p:nvSpPr>
        <p:spPr>
          <a:xfrm>
            <a:off x="6356350" y="3968750"/>
            <a:ext cx="190500" cy="254000"/>
          </a:xfrm>
          <a:custGeom>
            <a:avLst/>
            <a:gdLst/>
            <a:ahLst/>
            <a:cxnLst/>
            <a:rect l="l" t="t" r="r" b="b"/>
            <a:pathLst>
              <a:path w="190500" h="254000">
                <a:moveTo>
                  <a:pt x="123974" y="33139"/>
                </a:moveTo>
                <a:cubicBezTo>
                  <a:pt x="129133" y="26045"/>
                  <a:pt x="127546" y="16123"/>
                  <a:pt x="120452" y="10964"/>
                </a:cubicBezTo>
                <a:cubicBezTo>
                  <a:pt x="113357" y="5804"/>
                  <a:pt x="103436" y="7392"/>
                  <a:pt x="98276" y="14486"/>
                </a:cubicBezTo>
                <a:lnTo>
                  <a:pt x="45690" y="86767"/>
                </a:lnTo>
                <a:lnTo>
                  <a:pt x="27087" y="68163"/>
                </a:lnTo>
                <a:cubicBezTo>
                  <a:pt x="20886" y="61962"/>
                  <a:pt x="10815" y="61962"/>
                  <a:pt x="4614" y="68163"/>
                </a:cubicBezTo>
                <a:cubicBezTo>
                  <a:pt x="-1587" y="74364"/>
                  <a:pt x="-1587" y="84435"/>
                  <a:pt x="4614" y="90636"/>
                </a:cubicBezTo>
                <a:lnTo>
                  <a:pt x="36364" y="122386"/>
                </a:lnTo>
                <a:cubicBezTo>
                  <a:pt x="39638" y="125661"/>
                  <a:pt x="44202" y="127347"/>
                  <a:pt x="48816" y="127000"/>
                </a:cubicBezTo>
                <a:cubicBezTo>
                  <a:pt x="53429" y="126653"/>
                  <a:pt x="57696" y="124271"/>
                  <a:pt x="60424" y="120501"/>
                </a:cubicBezTo>
                <a:lnTo>
                  <a:pt x="123924" y="33189"/>
                </a:lnTo>
                <a:close/>
                <a:moveTo>
                  <a:pt x="187474" y="100608"/>
                </a:moveTo>
                <a:cubicBezTo>
                  <a:pt x="192633" y="93514"/>
                  <a:pt x="191046" y="83592"/>
                  <a:pt x="183952" y="78432"/>
                </a:cubicBezTo>
                <a:cubicBezTo>
                  <a:pt x="176857" y="73273"/>
                  <a:pt x="166936" y="74861"/>
                  <a:pt x="161776" y="81955"/>
                </a:cubicBezTo>
                <a:lnTo>
                  <a:pt x="77440" y="197892"/>
                </a:lnTo>
                <a:lnTo>
                  <a:pt x="42962" y="163413"/>
                </a:lnTo>
                <a:cubicBezTo>
                  <a:pt x="36761" y="157212"/>
                  <a:pt x="26690" y="157212"/>
                  <a:pt x="20489" y="163413"/>
                </a:cubicBezTo>
                <a:cubicBezTo>
                  <a:pt x="14287" y="169614"/>
                  <a:pt x="14287" y="179685"/>
                  <a:pt x="20489" y="185886"/>
                </a:cubicBezTo>
                <a:lnTo>
                  <a:pt x="68114" y="233511"/>
                </a:lnTo>
                <a:cubicBezTo>
                  <a:pt x="71388" y="236786"/>
                  <a:pt x="75952" y="238472"/>
                  <a:pt x="80566" y="238125"/>
                </a:cubicBezTo>
                <a:cubicBezTo>
                  <a:pt x="85179" y="237778"/>
                  <a:pt x="89446" y="235396"/>
                  <a:pt x="92174" y="231626"/>
                </a:cubicBezTo>
                <a:lnTo>
                  <a:pt x="187424" y="100657"/>
                </a:lnTo>
                <a:close/>
              </a:path>
            </a:pathLst>
          </a:custGeom>
          <a:solidFill>
            <a:srgbClr val="FF8F00"/>
          </a:solidFill>
          <a:ln/>
        </p:spPr>
      </p:sp>
      <p:sp>
        <p:nvSpPr>
          <p:cNvPr id="16" name="Text 13"/>
          <p:cNvSpPr/>
          <p:nvPr/>
        </p:nvSpPr>
        <p:spPr>
          <a:xfrm>
            <a:off x="6807200" y="3937000"/>
            <a:ext cx="28956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4. Automated Diagnostics</a:t>
            </a:r>
            <a:endParaRPr lang="en-US" sz="1600" dirty="0"/>
          </a:p>
        </p:txBody>
      </p:sp>
      <p:sp>
        <p:nvSpPr>
          <p:cNvPr id="17" name="Shape 14"/>
          <p:cNvSpPr/>
          <p:nvPr/>
        </p:nvSpPr>
        <p:spPr>
          <a:xfrm>
            <a:off x="6096000" y="4470400"/>
            <a:ext cx="5842000" cy="558800"/>
          </a:xfrm>
          <a:custGeom>
            <a:avLst/>
            <a:gdLst/>
            <a:ahLst/>
            <a:cxnLst/>
            <a:rect l="l" t="t" r="r" b="b"/>
            <a:pathLst>
              <a:path w="5842000" h="558800">
                <a:moveTo>
                  <a:pt x="101601" y="0"/>
                </a:moveTo>
                <a:lnTo>
                  <a:pt x="5740399" y="0"/>
                </a:lnTo>
                <a:cubicBezTo>
                  <a:pt x="5796512" y="0"/>
                  <a:pt x="5842000" y="45488"/>
                  <a:pt x="5842000" y="101601"/>
                </a:cubicBezTo>
                <a:lnTo>
                  <a:pt x="5842000" y="457199"/>
                </a:lnTo>
                <a:cubicBezTo>
                  <a:pt x="5842000" y="513312"/>
                  <a:pt x="5796512" y="558800"/>
                  <a:pt x="5740399" y="558800"/>
                </a:cubicBezTo>
                <a:lnTo>
                  <a:pt x="101601" y="558800"/>
                </a:lnTo>
                <a:cubicBezTo>
                  <a:pt x="45488" y="558800"/>
                  <a:pt x="0" y="513312"/>
                  <a:pt x="0" y="457199"/>
                </a:cubicBezTo>
                <a:lnTo>
                  <a:pt x="0" y="101601"/>
                </a:lnTo>
                <a:cubicBezTo>
                  <a:pt x="0" y="45526"/>
                  <a:pt x="45526" y="0"/>
                  <a:pt x="101601" y="0"/>
                </a:cubicBezTo>
                <a:close/>
              </a:path>
            </a:pathLst>
          </a:custGeom>
          <a:solidFill>
            <a:srgbClr val="FFC107">
              <a:alpha val="30196"/>
            </a:srgbClr>
          </a:solidFill>
          <a:ln/>
        </p:spPr>
      </p:sp>
      <p:sp>
        <p:nvSpPr>
          <p:cNvPr id="18" name="Shape 15"/>
          <p:cNvSpPr/>
          <p:nvPr/>
        </p:nvSpPr>
        <p:spPr>
          <a:xfrm>
            <a:off x="6356350" y="4629150"/>
            <a:ext cx="190500" cy="254000"/>
          </a:xfrm>
          <a:custGeom>
            <a:avLst/>
            <a:gdLst/>
            <a:ahLst/>
            <a:cxnLst/>
            <a:rect l="l" t="t" r="r" b="b"/>
            <a:pathLst>
              <a:path w="190500" h="254000">
                <a:moveTo>
                  <a:pt x="0" y="31750"/>
                </a:moveTo>
                <a:cubicBezTo>
                  <a:pt x="0" y="14238"/>
                  <a:pt x="14238" y="0"/>
                  <a:pt x="31750" y="0"/>
                </a:cubicBezTo>
                <a:lnTo>
                  <a:pt x="105916" y="0"/>
                </a:lnTo>
                <a:cubicBezTo>
                  <a:pt x="114350" y="0"/>
                  <a:pt x="122436" y="3324"/>
                  <a:pt x="128389" y="9277"/>
                </a:cubicBezTo>
                <a:lnTo>
                  <a:pt x="181223" y="62161"/>
                </a:lnTo>
                <a:cubicBezTo>
                  <a:pt x="187176" y="68114"/>
                  <a:pt x="190500" y="76200"/>
                  <a:pt x="190500" y="84634"/>
                </a:cubicBezTo>
                <a:lnTo>
                  <a:pt x="190500" y="222250"/>
                </a:lnTo>
                <a:cubicBezTo>
                  <a:pt x="190500" y="239762"/>
                  <a:pt x="176262" y="254000"/>
                  <a:pt x="158750" y="254000"/>
                </a:cubicBezTo>
                <a:lnTo>
                  <a:pt x="31750" y="254000"/>
                </a:lnTo>
                <a:cubicBezTo>
                  <a:pt x="14238" y="254000"/>
                  <a:pt x="0" y="239762"/>
                  <a:pt x="0" y="222250"/>
                </a:cubicBezTo>
                <a:lnTo>
                  <a:pt x="0" y="31750"/>
                </a:lnTo>
                <a:close/>
                <a:moveTo>
                  <a:pt x="103188" y="29021"/>
                </a:moveTo>
                <a:lnTo>
                  <a:pt x="103188" y="75406"/>
                </a:lnTo>
                <a:cubicBezTo>
                  <a:pt x="103188" y="82004"/>
                  <a:pt x="108496" y="87313"/>
                  <a:pt x="115094" y="87313"/>
                </a:cubicBezTo>
                <a:lnTo>
                  <a:pt x="161479" y="87313"/>
                </a:lnTo>
                <a:lnTo>
                  <a:pt x="103188" y="29021"/>
                </a:lnTo>
                <a:close/>
                <a:moveTo>
                  <a:pt x="59531" y="127000"/>
                </a:moveTo>
                <a:cubicBezTo>
                  <a:pt x="52933" y="127000"/>
                  <a:pt x="47625" y="132308"/>
                  <a:pt x="47625" y="138906"/>
                </a:cubicBezTo>
                <a:cubicBezTo>
                  <a:pt x="47625" y="145504"/>
                  <a:pt x="52933" y="150813"/>
                  <a:pt x="59531" y="150813"/>
                </a:cubicBezTo>
                <a:lnTo>
                  <a:pt x="130969" y="150813"/>
                </a:lnTo>
                <a:cubicBezTo>
                  <a:pt x="137567" y="150813"/>
                  <a:pt x="142875" y="145504"/>
                  <a:pt x="142875" y="138906"/>
                </a:cubicBezTo>
                <a:cubicBezTo>
                  <a:pt x="142875" y="132308"/>
                  <a:pt x="137567" y="127000"/>
                  <a:pt x="130969" y="127000"/>
                </a:cubicBezTo>
                <a:lnTo>
                  <a:pt x="59531" y="127000"/>
                </a:lnTo>
                <a:close/>
                <a:moveTo>
                  <a:pt x="59531" y="174625"/>
                </a:moveTo>
                <a:cubicBezTo>
                  <a:pt x="52933" y="174625"/>
                  <a:pt x="47625" y="179933"/>
                  <a:pt x="47625" y="186531"/>
                </a:cubicBezTo>
                <a:cubicBezTo>
                  <a:pt x="47625" y="193129"/>
                  <a:pt x="52933" y="198438"/>
                  <a:pt x="59531" y="198438"/>
                </a:cubicBezTo>
                <a:lnTo>
                  <a:pt x="130969" y="198438"/>
                </a:lnTo>
                <a:cubicBezTo>
                  <a:pt x="137567" y="198438"/>
                  <a:pt x="142875" y="193129"/>
                  <a:pt x="142875" y="186531"/>
                </a:cubicBezTo>
                <a:cubicBezTo>
                  <a:pt x="142875" y="179933"/>
                  <a:pt x="137567" y="174625"/>
                  <a:pt x="130969" y="174625"/>
                </a:cubicBezTo>
                <a:lnTo>
                  <a:pt x="59531" y="174625"/>
                </a:lnTo>
                <a:close/>
              </a:path>
            </a:pathLst>
          </a:custGeom>
          <a:solidFill>
            <a:srgbClr val="FF8F00"/>
          </a:solidFill>
          <a:ln/>
        </p:spPr>
      </p:sp>
      <p:sp>
        <p:nvSpPr>
          <p:cNvPr id="19" name="Text 16"/>
          <p:cNvSpPr/>
          <p:nvPr/>
        </p:nvSpPr>
        <p:spPr>
          <a:xfrm>
            <a:off x="6807200" y="4597400"/>
            <a:ext cx="24384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5. NLP Interpretation</a:t>
            </a:r>
            <a:endParaRPr lang="en-US" sz="160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1499236"/>
            <a:ext cx="121920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ARDL Equation</a:t>
            </a:r>
            <a:endParaRPr lang="en-US" sz="1600" dirty="0"/>
          </a:p>
        </p:txBody>
      </p:sp>
      <p:sp>
        <p:nvSpPr>
          <p:cNvPr id="4" name="Text 1"/>
          <p:cNvSpPr/>
          <p:nvPr/>
        </p:nvSpPr>
        <p:spPr>
          <a:xfrm>
            <a:off x="254000" y="2210436"/>
            <a:ext cx="85344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Captures within-country short- and long-run dynamics for each WAMZ member, allowing for mixed I(0)/I(1) variables.</a:t>
            </a:r>
            <a:endParaRPr lang="en-US" sz="1600" dirty="0"/>
          </a:p>
        </p:txBody>
      </p:sp>
      <p:sp>
        <p:nvSpPr>
          <p:cNvPr id="5" name="Shape 2"/>
          <p:cNvSpPr/>
          <p:nvPr/>
        </p:nvSpPr>
        <p:spPr>
          <a:xfrm>
            <a:off x="254000" y="3124836"/>
            <a:ext cx="9753600" cy="2235200"/>
          </a:xfrm>
          <a:custGeom>
            <a:avLst/>
            <a:gdLst/>
            <a:ahLst/>
            <a:cxnLst/>
            <a:rect l="l" t="t" r="r" b="b"/>
            <a:pathLst>
              <a:path w="9753600" h="2235200">
                <a:moveTo>
                  <a:pt x="101590" y="0"/>
                </a:moveTo>
                <a:lnTo>
                  <a:pt x="9652010" y="0"/>
                </a:lnTo>
                <a:cubicBezTo>
                  <a:pt x="9708117" y="0"/>
                  <a:pt x="9753600" y="45483"/>
                  <a:pt x="9753600" y="101590"/>
                </a:cubicBezTo>
                <a:lnTo>
                  <a:pt x="9753600" y="2133610"/>
                </a:lnTo>
                <a:cubicBezTo>
                  <a:pt x="9753600" y="2189717"/>
                  <a:pt x="9708117" y="2235200"/>
                  <a:pt x="9652010" y="2235200"/>
                </a:cubicBezTo>
                <a:lnTo>
                  <a:pt x="101590" y="2235200"/>
                </a:lnTo>
                <a:cubicBezTo>
                  <a:pt x="45483" y="2235200"/>
                  <a:pt x="0" y="2189717"/>
                  <a:pt x="0" y="2133610"/>
                </a:cubicBezTo>
                <a:lnTo>
                  <a:pt x="0" y="101590"/>
                </a:lnTo>
                <a:cubicBezTo>
                  <a:pt x="0" y="45521"/>
                  <a:pt x="45521" y="0"/>
                  <a:pt x="101590" y="0"/>
                </a:cubicBezTo>
                <a:close/>
              </a:path>
            </a:pathLst>
          </a:custGeom>
          <a:solidFill>
            <a:srgbClr val="FFC107">
              <a:alpha val="20000"/>
            </a:srgbClr>
          </a:solidFill>
          <a:ln/>
          <a:effectLst>
            <a:outerShdw blurRad="190500" dist="127000" dir="5400000" algn="bl" rotWithShape="0">
              <a:srgbClr val="000000">
                <a:alpha val="10196"/>
              </a:srgbClr>
            </a:outerShdw>
          </a:effectLst>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rcRect t="298" b="298"/>
          <a:stretch/>
        </p:blipFill>
        <p:spPr>
          <a:xfrm>
            <a:off x="558800" y="3734436"/>
            <a:ext cx="6388100" cy="1016000"/>
          </a:xfrm>
          <a:prstGeom prst="roundRect">
            <a:avLst>
              <a:gd name="adj" fmla="val 0"/>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1826471"/>
            <a:ext cx="121920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SURE System</a:t>
            </a:r>
            <a:endParaRPr lang="en-US" sz="1600" dirty="0"/>
          </a:p>
        </p:txBody>
      </p:sp>
      <p:sp>
        <p:nvSpPr>
          <p:cNvPr id="4" name="Text 1"/>
          <p:cNvSpPr/>
          <p:nvPr/>
        </p:nvSpPr>
        <p:spPr>
          <a:xfrm>
            <a:off x="254000" y="2537675"/>
            <a:ext cx="85344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Jointly estimates equations across countries, exploiting cross-equation error correlations to improve efficiency and capture spillovers.</a:t>
            </a:r>
            <a:endParaRPr lang="en-US" sz="1600" dirty="0"/>
          </a:p>
        </p:txBody>
      </p:sp>
      <p:sp>
        <p:nvSpPr>
          <p:cNvPr id="5" name="Shape 2"/>
          <p:cNvSpPr/>
          <p:nvPr/>
        </p:nvSpPr>
        <p:spPr>
          <a:xfrm>
            <a:off x="254000" y="3452075"/>
            <a:ext cx="8534400" cy="1574800"/>
          </a:xfrm>
          <a:custGeom>
            <a:avLst/>
            <a:gdLst/>
            <a:ahLst/>
            <a:cxnLst/>
            <a:rect l="l" t="t" r="r" b="b"/>
            <a:pathLst>
              <a:path w="8534400" h="1574800">
                <a:moveTo>
                  <a:pt x="101606" y="0"/>
                </a:moveTo>
                <a:lnTo>
                  <a:pt x="8432794" y="0"/>
                </a:lnTo>
                <a:cubicBezTo>
                  <a:pt x="8488909" y="0"/>
                  <a:pt x="8534400" y="45491"/>
                  <a:pt x="8534400" y="101606"/>
                </a:cubicBezTo>
                <a:lnTo>
                  <a:pt x="8534400" y="1473194"/>
                </a:lnTo>
                <a:cubicBezTo>
                  <a:pt x="8534400" y="1529309"/>
                  <a:pt x="8488909" y="1574800"/>
                  <a:pt x="8432794" y="1574800"/>
                </a:cubicBezTo>
                <a:lnTo>
                  <a:pt x="101606" y="1574800"/>
                </a:lnTo>
                <a:cubicBezTo>
                  <a:pt x="45491" y="1574800"/>
                  <a:pt x="0" y="1529309"/>
                  <a:pt x="0" y="1473194"/>
                </a:cubicBezTo>
                <a:lnTo>
                  <a:pt x="0" y="101606"/>
                </a:lnTo>
                <a:cubicBezTo>
                  <a:pt x="0" y="45528"/>
                  <a:pt x="45528" y="0"/>
                  <a:pt x="101606" y="0"/>
                </a:cubicBezTo>
                <a:close/>
              </a:path>
            </a:pathLst>
          </a:custGeom>
          <a:solidFill>
            <a:srgbClr val="FFC107">
              <a:alpha val="20000"/>
            </a:srgbClr>
          </a:solidFill>
          <a:ln/>
          <a:effectLst>
            <a:outerShdw blurRad="190500" dist="127000" dir="5400000" algn="bl" rotWithShape="0">
              <a:srgbClr val="000000">
                <a:alpha val="10196"/>
              </a:srgbClr>
            </a:outerShdw>
          </a:effectLst>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rcRect t="993" b="992"/>
          <a:stretch/>
        </p:blipFill>
        <p:spPr>
          <a:xfrm>
            <a:off x="558800" y="4061675"/>
            <a:ext cx="2070100" cy="355600"/>
          </a:xfrm>
          <a:prstGeom prst="roundRect">
            <a:avLst>
              <a:gd name="adj" fmla="val 0"/>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981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Variable Definitions</a:t>
            </a:r>
            <a:endParaRPr lang="en-US" sz="1600" dirty="0"/>
          </a:p>
        </p:txBody>
      </p:sp>
      <p:sp>
        <p:nvSpPr>
          <p:cNvPr id="4" name="Shape 1"/>
          <p:cNvSpPr/>
          <p:nvPr/>
        </p:nvSpPr>
        <p:spPr>
          <a:xfrm>
            <a:off x="254000" y="2794000"/>
            <a:ext cx="5689600" cy="2082800"/>
          </a:xfrm>
          <a:custGeom>
            <a:avLst/>
            <a:gdLst/>
            <a:ahLst/>
            <a:cxnLst/>
            <a:rect l="l" t="t" r="r" b="b"/>
            <a:pathLst>
              <a:path w="5689600" h="2082800">
                <a:moveTo>
                  <a:pt x="101599" y="0"/>
                </a:moveTo>
                <a:lnTo>
                  <a:pt x="5588001" y="0"/>
                </a:lnTo>
                <a:cubicBezTo>
                  <a:pt x="5644113" y="0"/>
                  <a:pt x="5689600" y="45487"/>
                  <a:pt x="5689600" y="101599"/>
                </a:cubicBezTo>
                <a:lnTo>
                  <a:pt x="5689600" y="1981201"/>
                </a:lnTo>
                <a:cubicBezTo>
                  <a:pt x="5689600" y="2037313"/>
                  <a:pt x="5644113" y="2082800"/>
                  <a:pt x="5588001" y="2082800"/>
                </a:cubicBezTo>
                <a:lnTo>
                  <a:pt x="101599" y="2082800"/>
                </a:lnTo>
                <a:cubicBezTo>
                  <a:pt x="45487" y="2082800"/>
                  <a:pt x="0" y="2037313"/>
                  <a:pt x="0" y="1981201"/>
                </a:cubicBezTo>
                <a:lnTo>
                  <a:pt x="0" y="101599"/>
                </a:lnTo>
                <a:cubicBezTo>
                  <a:pt x="0" y="45525"/>
                  <a:pt x="45525" y="0"/>
                  <a:pt x="101599" y="0"/>
                </a:cubicBezTo>
                <a:close/>
              </a:path>
            </a:pathLst>
          </a:custGeom>
          <a:solidFill>
            <a:srgbClr val="FFC107">
              <a:alpha val="20000"/>
            </a:srgbClr>
          </a:solidFill>
          <a:ln/>
          <a:effectLst>
            <a:outerShdw blurRad="76200" dist="50800" dir="5400000" algn="bl" rotWithShape="0">
              <a:srgbClr val="000000">
                <a:alpha val="10196"/>
              </a:srgbClr>
            </a:outerShdw>
          </a:effectLst>
        </p:spPr>
      </p:sp>
      <p:sp>
        <p:nvSpPr>
          <p:cNvPr id="5" name="Text 2"/>
          <p:cNvSpPr/>
          <p:nvPr/>
        </p:nvSpPr>
        <p:spPr>
          <a:xfrm>
            <a:off x="457200" y="2997200"/>
            <a:ext cx="5791200" cy="406400"/>
          </a:xfrm>
          <a:prstGeom prst="rect">
            <a:avLst/>
          </a:prstGeom>
          <a:noFill/>
          <a:ln/>
        </p:spPr>
        <p:txBody>
          <a:bodyPr wrap="square" lIns="0" tIns="0" rIns="0" bIns="0" rtlCol="0" anchor="ctr"/>
          <a:lstStyle/>
          <a:p>
            <a:pPr marL="0" indent="0">
              <a:lnSpc>
                <a:spcPct val="110000"/>
              </a:lnSpc>
              <a:buNone/>
            </a:pPr>
            <a:r>
              <a:rPr lang="en-US" sz="2400" dirty="0">
                <a:solidFill>
                  <a:srgbClr val="FF8F00"/>
                </a:solidFill>
                <a:latin typeface="Noto Sans SC" pitchFamily="34" charset="0"/>
                <a:ea typeface="Noto Sans SC" pitchFamily="34" charset="-122"/>
                <a:cs typeface="Noto Sans SC" pitchFamily="34" charset="-120"/>
              </a:rPr>
              <a:t>Primary Criteria</a:t>
            </a:r>
            <a:endParaRPr lang="en-US" sz="1600" dirty="0"/>
          </a:p>
        </p:txBody>
      </p:sp>
      <p:sp>
        <p:nvSpPr>
          <p:cNvPr id="6" name="Text 3"/>
          <p:cNvSpPr/>
          <p:nvPr/>
        </p:nvSpPr>
        <p:spPr>
          <a:xfrm>
            <a:off x="457200" y="35560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INF: Inflation rate ≤ 5%</a:t>
            </a:r>
            <a:endParaRPr lang="en-US" sz="1600" dirty="0"/>
          </a:p>
        </p:txBody>
      </p:sp>
      <p:sp>
        <p:nvSpPr>
          <p:cNvPr id="7" name="Text 4"/>
          <p:cNvSpPr/>
          <p:nvPr/>
        </p:nvSpPr>
        <p:spPr>
          <a:xfrm>
            <a:off x="457200" y="39624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BDGDP: Budget deficit / GDP ≤ 3%</a:t>
            </a:r>
            <a:endParaRPr lang="en-US" sz="1600" dirty="0"/>
          </a:p>
        </p:txBody>
      </p:sp>
      <p:sp>
        <p:nvSpPr>
          <p:cNvPr id="8" name="Text 5"/>
          <p:cNvSpPr/>
          <p:nvPr/>
        </p:nvSpPr>
        <p:spPr>
          <a:xfrm>
            <a:off x="457200" y="43688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RESIMP: External reserves / Imports ≥ 3 months</a:t>
            </a:r>
            <a:endParaRPr lang="en-US" sz="1600" dirty="0"/>
          </a:p>
        </p:txBody>
      </p:sp>
      <p:sp>
        <p:nvSpPr>
          <p:cNvPr id="9" name="Shape 6"/>
          <p:cNvSpPr/>
          <p:nvPr/>
        </p:nvSpPr>
        <p:spPr>
          <a:xfrm>
            <a:off x="6248400" y="2794000"/>
            <a:ext cx="5689600" cy="2082800"/>
          </a:xfrm>
          <a:custGeom>
            <a:avLst/>
            <a:gdLst/>
            <a:ahLst/>
            <a:cxnLst/>
            <a:rect l="l" t="t" r="r" b="b"/>
            <a:pathLst>
              <a:path w="5689600" h="2082800">
                <a:moveTo>
                  <a:pt x="101599" y="0"/>
                </a:moveTo>
                <a:lnTo>
                  <a:pt x="5588001" y="0"/>
                </a:lnTo>
                <a:cubicBezTo>
                  <a:pt x="5644113" y="0"/>
                  <a:pt x="5689600" y="45487"/>
                  <a:pt x="5689600" y="101599"/>
                </a:cubicBezTo>
                <a:lnTo>
                  <a:pt x="5689600" y="1981201"/>
                </a:lnTo>
                <a:cubicBezTo>
                  <a:pt x="5689600" y="2037313"/>
                  <a:pt x="5644113" y="2082800"/>
                  <a:pt x="5588001" y="2082800"/>
                </a:cubicBezTo>
                <a:lnTo>
                  <a:pt x="101599" y="2082800"/>
                </a:lnTo>
                <a:cubicBezTo>
                  <a:pt x="45487" y="2082800"/>
                  <a:pt x="0" y="2037313"/>
                  <a:pt x="0" y="1981201"/>
                </a:cubicBezTo>
                <a:lnTo>
                  <a:pt x="0" y="101599"/>
                </a:lnTo>
                <a:cubicBezTo>
                  <a:pt x="0" y="45525"/>
                  <a:pt x="45525" y="0"/>
                  <a:pt x="101599" y="0"/>
                </a:cubicBezTo>
                <a:close/>
              </a:path>
            </a:pathLst>
          </a:custGeom>
          <a:solidFill>
            <a:srgbClr val="3F51B5">
              <a:alpha val="20000"/>
            </a:srgbClr>
          </a:solidFill>
          <a:ln/>
          <a:effectLst>
            <a:outerShdw blurRad="76200" dist="50800" dir="5400000" algn="bl" rotWithShape="0">
              <a:srgbClr val="000000">
                <a:alpha val="10196"/>
              </a:srgbClr>
            </a:outerShdw>
          </a:effectLst>
        </p:spPr>
      </p:sp>
      <p:sp>
        <p:nvSpPr>
          <p:cNvPr id="10" name="Text 7"/>
          <p:cNvSpPr/>
          <p:nvPr/>
        </p:nvSpPr>
        <p:spPr>
          <a:xfrm>
            <a:off x="6451600" y="2997200"/>
            <a:ext cx="5791200" cy="406400"/>
          </a:xfrm>
          <a:prstGeom prst="rect">
            <a:avLst/>
          </a:prstGeom>
          <a:noFill/>
          <a:ln/>
        </p:spPr>
        <p:txBody>
          <a:bodyPr wrap="square" lIns="0" tIns="0" rIns="0" bIns="0" rtlCol="0" anchor="ctr"/>
          <a:lstStyle/>
          <a:p>
            <a:pPr marL="0" indent="0">
              <a:lnSpc>
                <a:spcPct val="110000"/>
              </a:lnSpc>
              <a:buNone/>
            </a:pPr>
            <a:r>
              <a:rPr lang="en-US" sz="2400" dirty="0">
                <a:solidFill>
                  <a:srgbClr val="3F51B5"/>
                </a:solidFill>
                <a:latin typeface="Noto Sans SC" pitchFamily="34" charset="0"/>
                <a:ea typeface="Noto Sans SC" pitchFamily="34" charset="-122"/>
                <a:cs typeface="Noto Sans SC" pitchFamily="34" charset="-120"/>
              </a:rPr>
              <a:t>Secondary Criteria</a:t>
            </a:r>
            <a:endParaRPr lang="en-US" sz="1600" dirty="0"/>
          </a:p>
        </p:txBody>
      </p:sp>
      <p:sp>
        <p:nvSpPr>
          <p:cNvPr id="11" name="Text 8"/>
          <p:cNvSpPr/>
          <p:nvPr/>
        </p:nvSpPr>
        <p:spPr>
          <a:xfrm>
            <a:off x="6451600" y="35560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DEBTGDP: Debt / GDP ≤ 70%</a:t>
            </a:r>
            <a:endParaRPr lang="en-US" sz="1600" dirty="0"/>
          </a:p>
        </p:txBody>
      </p:sp>
      <p:sp>
        <p:nvSpPr>
          <p:cNvPr id="12" name="Text 9"/>
          <p:cNvSpPr/>
          <p:nvPr/>
        </p:nvSpPr>
        <p:spPr>
          <a:xfrm>
            <a:off x="6451600" y="39624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CBFIN: Central bank financing ≤ 10%</a:t>
            </a:r>
            <a:endParaRPr lang="en-US" sz="1600" dirty="0"/>
          </a:p>
        </p:txBody>
      </p:sp>
      <p:sp>
        <p:nvSpPr>
          <p:cNvPr id="13" name="Text 10"/>
          <p:cNvSpPr/>
          <p:nvPr/>
        </p:nvSpPr>
        <p:spPr>
          <a:xfrm>
            <a:off x="6451600" y="4368800"/>
            <a:ext cx="5283200" cy="304800"/>
          </a:xfrm>
          <a:prstGeom prst="rect">
            <a:avLst/>
          </a:prstGeom>
          <a:noFill/>
          <a:ln/>
        </p:spPr>
        <p:txBody>
          <a:bodyPr wrap="square" lIns="0" tIns="0" rIns="0" bIns="0" rtlCol="0" anchor="ctr"/>
          <a:lstStyle/>
          <a:p>
            <a:pPr marL="0" indent="0" algn="l">
              <a:lnSpc>
                <a:spcPct val="130000"/>
              </a:lnSpc>
              <a:buNone/>
            </a:pPr>
            <a:r>
              <a:rPr lang="en-US" sz="1600" dirty="0">
                <a:solidFill>
                  <a:srgbClr val="333333"/>
                </a:solidFill>
                <a:latin typeface="MiSans" pitchFamily="34" charset="0"/>
                <a:ea typeface="MiSans" pitchFamily="34" charset="-122"/>
                <a:cs typeface="MiSans" pitchFamily="34" charset="-120"/>
              </a:rPr>
              <a:t>EXRVOL: Exchange rate volatility ±10%</a:t>
            </a:r>
            <a:endParaRPr lang="en-US" sz="1600"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04</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Data</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7526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Sample Description</a:t>
            </a:r>
            <a:endParaRPr lang="en-US" sz="1600" dirty="0"/>
          </a:p>
        </p:txBody>
      </p:sp>
      <p:sp>
        <p:nvSpPr>
          <p:cNvPr id="4" name="Text 1"/>
          <p:cNvSpPr/>
          <p:nvPr/>
        </p:nvSpPr>
        <p:spPr>
          <a:xfrm>
            <a:off x="254000" y="2463800"/>
            <a:ext cx="11684000" cy="7112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Annual 2000–2023 panel data for six WAMZ countries, sourced from reputable international and regional institutions.</a:t>
            </a:r>
            <a:endParaRPr lang="en-US" sz="1600" dirty="0"/>
          </a:p>
        </p:txBody>
      </p:sp>
      <p:pic>
        <p:nvPicPr>
          <p:cNvPr id="5" name="Image 1" descr="https://kimi-web-img.moonshot.cn/img/static.vecteezy.com/65f43504fc34a1cb2db20dc09157e860bdac4e81.png"/>
          <p:cNvPicPr>
            <a:picLocks noChangeAspect="1"/>
          </p:cNvPicPr>
          <p:nvPr/>
        </p:nvPicPr>
        <p:blipFill>
          <a:blip r:embed="rId4"/>
          <a:srcRect/>
          <a:stretch/>
        </p:blipFill>
        <p:spPr>
          <a:xfrm>
            <a:off x="777240" y="3479800"/>
            <a:ext cx="1219200" cy="1219200"/>
          </a:xfrm>
          <a:prstGeom prst="roundRect">
            <a:avLst>
              <a:gd name="adj" fmla="val 50000"/>
            </a:avLst>
          </a:prstGeom>
        </p:spPr>
      </p:pic>
      <p:sp>
        <p:nvSpPr>
          <p:cNvPr id="6" name="Text 2"/>
          <p:cNvSpPr/>
          <p:nvPr/>
        </p:nvSpPr>
        <p:spPr>
          <a:xfrm>
            <a:off x="523240" y="4800600"/>
            <a:ext cx="20447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World Bank WDI</a:t>
            </a:r>
            <a:endParaRPr lang="en-US" sz="1600" dirty="0"/>
          </a:p>
        </p:txBody>
      </p:sp>
      <p:pic>
        <p:nvPicPr>
          <p:cNvPr id="7" name="Image 2" descr="https://kimi-web-img.moonshot.cn/img/logo.yedepe.com/db5111aa80844fd85dacdcca4bcc45e6aacacec7.jpg"/>
          <p:cNvPicPr>
            <a:picLocks noChangeAspect="1"/>
          </p:cNvPicPr>
          <p:nvPr/>
        </p:nvPicPr>
        <p:blipFill>
          <a:blip r:embed="rId5"/>
          <a:srcRect l="15000" r="15000"/>
          <a:stretch/>
        </p:blipFill>
        <p:spPr>
          <a:xfrm>
            <a:off x="3359150" y="3479800"/>
            <a:ext cx="1219200" cy="1219200"/>
          </a:xfrm>
          <a:prstGeom prst="roundRect">
            <a:avLst>
              <a:gd name="adj" fmla="val 50000"/>
            </a:avLst>
          </a:prstGeom>
        </p:spPr>
      </p:pic>
      <p:sp>
        <p:nvSpPr>
          <p:cNvPr id="8" name="Text 3"/>
          <p:cNvSpPr/>
          <p:nvPr/>
        </p:nvSpPr>
        <p:spPr>
          <a:xfrm>
            <a:off x="3105150" y="4800600"/>
            <a:ext cx="17272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IMF IFS</a:t>
            </a:r>
            <a:endParaRPr lang="en-US" sz="1600" dirty="0"/>
          </a:p>
        </p:txBody>
      </p:sp>
      <p:pic>
        <p:nvPicPr>
          <p:cNvPr id="9" name="Image 3" descr="https://kimi-web-img.moonshot.cn/img/png.pngitem.com/cda1a034d994aa7921e01bbdea290a9027f81fb8.png"/>
          <p:cNvPicPr>
            <a:picLocks noChangeAspect="1"/>
          </p:cNvPicPr>
          <p:nvPr/>
        </p:nvPicPr>
        <p:blipFill>
          <a:blip r:embed="rId6"/>
          <a:srcRect l="22000" r="22000"/>
          <a:stretch/>
        </p:blipFill>
        <p:spPr>
          <a:xfrm>
            <a:off x="5625042" y="3479800"/>
            <a:ext cx="1219200" cy="1219200"/>
          </a:xfrm>
          <a:prstGeom prst="roundRect">
            <a:avLst>
              <a:gd name="adj" fmla="val 50000"/>
            </a:avLst>
          </a:prstGeom>
        </p:spPr>
      </p:pic>
      <p:sp>
        <p:nvSpPr>
          <p:cNvPr id="10" name="Text 4"/>
          <p:cNvSpPr/>
          <p:nvPr/>
        </p:nvSpPr>
        <p:spPr>
          <a:xfrm>
            <a:off x="5371042" y="4800600"/>
            <a:ext cx="17272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AfDB</a:t>
            </a:r>
            <a:endParaRPr lang="en-US" sz="1600" dirty="0"/>
          </a:p>
        </p:txBody>
      </p:sp>
      <p:pic>
        <p:nvPicPr>
          <p:cNvPr id="11" name="Image 4" descr="https://kimi-web-img.moonshot.cn/img/nigerianfinder.com/ba84cc6d341627fc6641bd8d2d1f1ef83895ed19.jpg"/>
          <p:cNvPicPr>
            <a:picLocks noChangeAspect="1"/>
          </p:cNvPicPr>
          <p:nvPr/>
        </p:nvPicPr>
        <p:blipFill>
          <a:blip r:embed="rId7"/>
          <a:srcRect l="25244" r="25244"/>
          <a:stretch/>
        </p:blipFill>
        <p:spPr>
          <a:xfrm>
            <a:off x="7890933" y="3479800"/>
            <a:ext cx="1219200" cy="1219200"/>
          </a:xfrm>
          <a:prstGeom prst="roundRect">
            <a:avLst>
              <a:gd name="adj" fmla="val 50000"/>
            </a:avLst>
          </a:prstGeom>
        </p:spPr>
      </p:pic>
      <p:sp>
        <p:nvSpPr>
          <p:cNvPr id="12" name="Text 5"/>
          <p:cNvSpPr/>
          <p:nvPr/>
        </p:nvSpPr>
        <p:spPr>
          <a:xfrm>
            <a:off x="7636933" y="4800600"/>
            <a:ext cx="17272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ECOWAS</a:t>
            </a:r>
            <a:endParaRPr lang="en-US" sz="1600" dirty="0"/>
          </a:p>
        </p:txBody>
      </p:sp>
      <p:pic>
        <p:nvPicPr>
          <p:cNvPr id="13" name="Image 5" descr="https://kimi-web-img.moonshot.cn/img/loving-newyork.com/40935eef7efdbe961713af204c9c2a1fc17397cd.jpeg"/>
          <p:cNvPicPr>
            <a:picLocks noChangeAspect="1"/>
          </p:cNvPicPr>
          <p:nvPr/>
        </p:nvPicPr>
        <p:blipFill>
          <a:blip r:embed="rId8"/>
          <a:srcRect l="17313" r="17312"/>
          <a:stretch/>
        </p:blipFill>
        <p:spPr>
          <a:xfrm>
            <a:off x="10156825" y="3479800"/>
            <a:ext cx="1219200" cy="1219200"/>
          </a:xfrm>
          <a:prstGeom prst="roundRect">
            <a:avLst>
              <a:gd name="adj" fmla="val 50000"/>
            </a:avLst>
          </a:prstGeom>
        </p:spPr>
      </p:pic>
      <p:sp>
        <p:nvSpPr>
          <p:cNvPr id="14" name="Text 6"/>
          <p:cNvSpPr/>
          <p:nvPr/>
        </p:nvSpPr>
        <p:spPr>
          <a:xfrm>
            <a:off x="9902825" y="4800600"/>
            <a:ext cx="17653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Central Banks</a:t>
            </a:r>
            <a:endParaRPr lang="en-US" sz="1600"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466850"/>
            <a:ext cx="12192000" cy="457200"/>
          </a:xfrm>
          <a:prstGeom prst="rect">
            <a:avLst/>
          </a:prstGeom>
          <a:noFill/>
          <a:ln/>
        </p:spPr>
        <p:txBody>
          <a:bodyPr wrap="square" lIns="0" tIns="0" rIns="0" bIns="0" rtlCol="0" anchor="ctr"/>
          <a:lstStyle/>
          <a:p>
            <a:pPr marL="0" indent="0" algn="ctr">
              <a:lnSpc>
                <a:spcPct val="100000"/>
              </a:lnSpc>
              <a:buNone/>
            </a:pPr>
            <a:r>
              <a:rPr lang="en-US" sz="3000" dirty="0">
                <a:solidFill>
                  <a:srgbClr val="FF8F00"/>
                </a:solidFill>
                <a:latin typeface="Noto Sans SC" pitchFamily="34" charset="0"/>
                <a:ea typeface="Noto Sans SC" pitchFamily="34" charset="-122"/>
                <a:cs typeface="Noto Sans SC" pitchFamily="34" charset="-120"/>
              </a:rPr>
              <a:t>Descriptive Statistics Highlights</a:t>
            </a:r>
            <a:endParaRPr lang="en-US" sz="1600" dirty="0"/>
          </a:p>
        </p:txBody>
      </p:sp>
      <p:sp>
        <p:nvSpPr>
          <p:cNvPr id="4" name="Shape 1"/>
          <p:cNvSpPr/>
          <p:nvPr/>
        </p:nvSpPr>
        <p:spPr>
          <a:xfrm>
            <a:off x="254000" y="2127250"/>
            <a:ext cx="11684000" cy="2755900"/>
          </a:xfrm>
          <a:custGeom>
            <a:avLst/>
            <a:gdLst/>
            <a:ahLst/>
            <a:cxnLst/>
            <a:rect l="l" t="t" r="r" b="b"/>
            <a:pathLst>
              <a:path w="11684000" h="2755900">
                <a:moveTo>
                  <a:pt x="101610" y="0"/>
                </a:moveTo>
                <a:lnTo>
                  <a:pt x="11582390" y="0"/>
                </a:lnTo>
                <a:cubicBezTo>
                  <a:pt x="11638508" y="0"/>
                  <a:pt x="11684000" y="45492"/>
                  <a:pt x="11684000" y="101610"/>
                </a:cubicBezTo>
                <a:lnTo>
                  <a:pt x="11684000" y="2654290"/>
                </a:lnTo>
                <a:cubicBezTo>
                  <a:pt x="11684000" y="2710408"/>
                  <a:pt x="11638508" y="2755900"/>
                  <a:pt x="11582390" y="2755900"/>
                </a:cubicBezTo>
                <a:lnTo>
                  <a:pt x="101610" y="2755900"/>
                </a:lnTo>
                <a:cubicBezTo>
                  <a:pt x="45492" y="2755900"/>
                  <a:pt x="0" y="2710408"/>
                  <a:pt x="0" y="2654290"/>
                </a:cubicBezTo>
                <a:lnTo>
                  <a:pt x="0" y="101610"/>
                </a:lnTo>
                <a:cubicBezTo>
                  <a:pt x="0" y="45492"/>
                  <a:pt x="45492" y="0"/>
                  <a:pt x="101610" y="0"/>
                </a:cubicBezTo>
                <a:close/>
              </a:path>
            </a:pathLst>
          </a:custGeom>
          <a:solidFill>
            <a:srgbClr val="FFC107">
              <a:alpha val="10196"/>
            </a:srgbClr>
          </a:solidFill>
          <a:ln/>
          <a:effectLst>
            <a:outerShdw blurRad="50800" dist="25400" dir="5400000" algn="bl" rotWithShape="0">
              <a:srgbClr val="000000">
                <a:alpha val="5098"/>
              </a:srgbClr>
            </a:outerShdw>
          </a:effectLst>
        </p:spPr>
      </p:sp>
      <p:graphicFrame>
        <p:nvGraphicFramePr>
          <p:cNvPr id="19" name="Table 0"/>
          <p:cNvGraphicFramePr>
            <a:graphicFrameLocks noGrp="1"/>
          </p:cNvGraphicFramePr>
          <p:nvPr/>
        </p:nvGraphicFramePr>
        <p:xfrm>
          <a:off x="457200" y="2330450"/>
          <a:ext cx="11277600" cy="2349500"/>
        </p:xfrm>
        <a:graphic>
          <a:graphicData uri="http://schemas.openxmlformats.org/drawingml/2006/table">
            <a:tbl>
              <a:tblPr/>
              <a:tblGrid>
                <a:gridCol w="1676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gridCol w="2819400">
                  <a:extLst>
                    <a:ext uri="{9D8B030D-6E8A-4147-A177-3AD203B41FA5}">
                      <a16:colId xmlns:a16="http://schemas.microsoft.com/office/drawing/2014/main" val="20003"/>
                    </a:ext>
                  </a:extLst>
                </a:gridCol>
              </a:tblGrid>
              <a:tr h="469900">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Country</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Mean INF (%)</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Mean RESIMP (months)</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Fiscal Volatility</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r h="469900">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Ghana</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F51B5"/>
                          </a:solidFill>
                          <a:latin typeface="微软雅黑" pitchFamily="34" charset="0"/>
                          <a:ea typeface="微软雅黑" pitchFamily="34" charset="-122"/>
                          <a:cs typeface="微软雅黑" pitchFamily="34" charset="-120"/>
                        </a:rPr>
                        <a:t>12.4</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2.8</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F51B5"/>
                          </a:solidFill>
                          <a:latin typeface="微软雅黑" pitchFamily="34" charset="0"/>
                          <a:ea typeface="微软雅黑" pitchFamily="34" charset="-122"/>
                          <a:cs typeface="微软雅黑" pitchFamily="34" charset="-120"/>
                        </a:rPr>
                        <a:t>High</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1"/>
                  </a:ext>
                </a:extLst>
              </a:tr>
              <a:tr h="469900">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Guinea</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3F51B5"/>
                          </a:solidFill>
                          <a:latin typeface="微软雅黑" pitchFamily="34" charset="0"/>
                          <a:ea typeface="微软雅黑" pitchFamily="34" charset="-122"/>
                          <a:cs typeface="微软雅黑" pitchFamily="34" charset="-120"/>
                        </a:rPr>
                        <a:t>15.2</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1.4</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Medium</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2"/>
                  </a:ext>
                </a:extLst>
              </a:tr>
              <a:tr h="469900">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Nigeria</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11.8</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b="1" u="none" dirty="0">
                          <a:solidFill>
                            <a:srgbClr val="4CAF50"/>
                          </a:solidFill>
                          <a:latin typeface="微软雅黑" pitchFamily="34" charset="0"/>
                          <a:ea typeface="微软雅黑" pitchFamily="34" charset="-122"/>
                          <a:cs typeface="微软雅黑" pitchFamily="34" charset="-120"/>
                        </a:rPr>
                        <a:t>6.5</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Medium</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3"/>
                  </a:ext>
                </a:extLst>
              </a:tr>
              <a:tr h="469900">
                <a:tc>
                  <a:txBody>
                    <a:bodyPr/>
                    <a:lstStyle/>
                    <a:p>
                      <a:pPr marL="0" indent="0" algn="l">
                        <a:buNone/>
                      </a:pPr>
                      <a:r>
                        <a:rPr lang="en-US" sz="1400" b="1" u="none" dirty="0">
                          <a:solidFill>
                            <a:srgbClr val="333333"/>
                          </a:solidFill>
                          <a:latin typeface="微软雅黑" pitchFamily="34" charset="0"/>
                          <a:ea typeface="微软雅黑" pitchFamily="34" charset="-122"/>
                          <a:cs typeface="微软雅黑" pitchFamily="34" charset="-120"/>
                        </a:rPr>
                        <a:t>Liberia</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8.9</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l">
                        <a:buNone/>
                      </a:pPr>
                      <a:r>
                        <a:rPr lang="en-US" sz="1400" u="none" dirty="0">
                          <a:solidFill>
                            <a:srgbClr val="333333"/>
                          </a:solidFill>
                          <a:latin typeface="微软雅黑" pitchFamily="34" charset="0"/>
                          <a:ea typeface="微软雅黑" pitchFamily="34" charset="-122"/>
                          <a:cs typeface="微软雅黑" pitchFamily="34" charset="-120"/>
                        </a:rPr>
                        <a:t>2.9</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l">
                        <a:buNone/>
                      </a:pPr>
                      <a:r>
                        <a:rPr lang="en-US" sz="1400" b="1" u="none" dirty="0">
                          <a:solidFill>
                            <a:srgbClr val="3F51B5"/>
                          </a:solidFill>
                          <a:latin typeface="微软雅黑" pitchFamily="34" charset="0"/>
                          <a:ea typeface="微软雅黑" pitchFamily="34" charset="-122"/>
                          <a:cs typeface="微软雅黑" pitchFamily="34" charset="-120"/>
                        </a:rPr>
                        <a:t>High</a:t>
                      </a:r>
                      <a:endParaRPr lang="en-US" sz="14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extLst>
                  <a:ext uri="{0D108BD9-81ED-4DB2-BD59-A6C34878D82A}">
                    <a16:rowId xmlns:a16="http://schemas.microsoft.com/office/drawing/2014/main" val="10004"/>
                  </a:ext>
                </a:extLst>
              </a:tr>
            </a:tbl>
          </a:graphicData>
        </a:graphic>
      </p:graphicFrame>
      <p:sp>
        <p:nvSpPr>
          <p:cNvPr id="6" name="Text 2"/>
          <p:cNvSpPr/>
          <p:nvPr/>
        </p:nvSpPr>
        <p:spPr>
          <a:xfrm>
            <a:off x="254000" y="5086350"/>
            <a:ext cx="11684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Cross-country heterogeneity confirms </a:t>
            </a:r>
            <a:r>
              <a:rPr lang="en-US" sz="1600" dirty="0">
                <a:solidFill>
                  <a:srgbClr val="FFFFFF"/>
                </a:solidFill>
                <a:highlight>
                  <a:srgbClr val="FFC107">
                    <a:alpha val="100000"/>
                  </a:srgbClr>
                </a:highlight>
                <a:latin typeface="MiSans" pitchFamily="34" charset="0"/>
                <a:ea typeface="MiSans" pitchFamily="34" charset="-122"/>
                <a:cs typeface="MiSans" pitchFamily="34" charset="-120"/>
              </a:rPr>
              <a:t> partial convergence </a:t>
            </a:r>
            <a:r>
              <a:rPr lang="en-US" sz="1600" dirty="0">
                <a:solidFill>
                  <a:srgbClr val="333333"/>
                </a:solidFill>
                <a:latin typeface="MiSans" pitchFamily="34" charset="0"/>
                <a:ea typeface="MiSans" pitchFamily="34" charset="-122"/>
                <a:cs typeface="MiSans" pitchFamily="34" charset="-120"/>
              </a:rPr>
              <a:t> and need for differentiated policy tracks.</a:t>
            </a:r>
            <a:endParaRPr lang="en-US" sz="1600"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name="Slide 18">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210185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Descriptive Highlights</a:t>
            </a:r>
            <a:endParaRPr lang="en-US" sz="1600" dirty="0"/>
          </a:p>
        </p:txBody>
      </p:sp>
      <p:sp>
        <p:nvSpPr>
          <p:cNvPr id="4" name="Shape 1"/>
          <p:cNvSpPr/>
          <p:nvPr/>
        </p:nvSpPr>
        <p:spPr>
          <a:xfrm>
            <a:off x="1858433" y="2825750"/>
            <a:ext cx="685800" cy="609600"/>
          </a:xfrm>
          <a:custGeom>
            <a:avLst/>
            <a:gdLst/>
            <a:ahLst/>
            <a:cxnLst/>
            <a:rect l="l" t="t" r="r" b="b"/>
            <a:pathLst>
              <a:path w="685800" h="609600">
                <a:moveTo>
                  <a:pt x="457200" y="190500"/>
                </a:moveTo>
                <a:cubicBezTo>
                  <a:pt x="436126" y="190500"/>
                  <a:pt x="419100" y="173474"/>
                  <a:pt x="419100" y="152400"/>
                </a:cubicBezTo>
                <a:cubicBezTo>
                  <a:pt x="419100" y="131326"/>
                  <a:pt x="436126" y="114300"/>
                  <a:pt x="457200" y="114300"/>
                </a:cubicBezTo>
                <a:lnTo>
                  <a:pt x="647700" y="114300"/>
                </a:lnTo>
                <a:cubicBezTo>
                  <a:pt x="668774" y="114300"/>
                  <a:pt x="685800" y="131326"/>
                  <a:pt x="685800" y="152400"/>
                </a:cubicBezTo>
                <a:lnTo>
                  <a:pt x="685800" y="342900"/>
                </a:lnTo>
                <a:cubicBezTo>
                  <a:pt x="685800" y="363974"/>
                  <a:pt x="668774" y="381000"/>
                  <a:pt x="647700" y="381000"/>
                </a:cubicBezTo>
                <a:cubicBezTo>
                  <a:pt x="626626" y="381000"/>
                  <a:pt x="609600" y="363974"/>
                  <a:pt x="609600" y="342900"/>
                </a:cubicBezTo>
                <a:lnTo>
                  <a:pt x="609600" y="244435"/>
                </a:lnTo>
                <a:lnTo>
                  <a:pt x="407908" y="446127"/>
                </a:lnTo>
                <a:cubicBezTo>
                  <a:pt x="393025" y="461010"/>
                  <a:pt x="368856" y="461010"/>
                  <a:pt x="353973" y="446127"/>
                </a:cubicBezTo>
                <a:lnTo>
                  <a:pt x="228600" y="320635"/>
                </a:lnTo>
                <a:lnTo>
                  <a:pt x="65008" y="484108"/>
                </a:lnTo>
                <a:cubicBezTo>
                  <a:pt x="50125" y="498991"/>
                  <a:pt x="25956" y="498991"/>
                  <a:pt x="11073" y="484108"/>
                </a:cubicBezTo>
                <a:cubicBezTo>
                  <a:pt x="-3810" y="469225"/>
                  <a:pt x="-3810" y="445056"/>
                  <a:pt x="11073" y="430173"/>
                </a:cubicBezTo>
                <a:lnTo>
                  <a:pt x="201573" y="239673"/>
                </a:lnTo>
                <a:cubicBezTo>
                  <a:pt x="216456" y="224790"/>
                  <a:pt x="240625" y="224790"/>
                  <a:pt x="255508" y="239673"/>
                </a:cubicBezTo>
                <a:lnTo>
                  <a:pt x="381000" y="365165"/>
                </a:lnTo>
                <a:lnTo>
                  <a:pt x="555665" y="190500"/>
                </a:lnTo>
                <a:lnTo>
                  <a:pt x="457200" y="190500"/>
                </a:lnTo>
                <a:close/>
              </a:path>
            </a:pathLst>
          </a:custGeom>
          <a:solidFill>
            <a:srgbClr val="FF8F00"/>
          </a:solidFill>
          <a:ln/>
        </p:spPr>
      </p:sp>
      <p:sp>
        <p:nvSpPr>
          <p:cNvPr id="5" name="Text 2"/>
          <p:cNvSpPr/>
          <p:nvPr/>
        </p:nvSpPr>
        <p:spPr>
          <a:xfrm>
            <a:off x="0" y="3536950"/>
            <a:ext cx="44069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Highest Inflation</a:t>
            </a:r>
            <a:endParaRPr lang="en-US" sz="1600" dirty="0"/>
          </a:p>
        </p:txBody>
      </p:sp>
      <p:sp>
        <p:nvSpPr>
          <p:cNvPr id="6" name="Text 3"/>
          <p:cNvSpPr/>
          <p:nvPr/>
        </p:nvSpPr>
        <p:spPr>
          <a:xfrm>
            <a:off x="0" y="3892550"/>
            <a:ext cx="4406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Ghana &amp; Guinea</a:t>
            </a:r>
            <a:endParaRPr lang="en-US" sz="1600" dirty="0"/>
          </a:p>
        </p:txBody>
      </p:sp>
      <p:sp>
        <p:nvSpPr>
          <p:cNvPr id="7" name="Shape 4"/>
          <p:cNvSpPr/>
          <p:nvPr/>
        </p:nvSpPr>
        <p:spPr>
          <a:xfrm>
            <a:off x="5753100" y="2825750"/>
            <a:ext cx="685800" cy="609600"/>
          </a:xfrm>
          <a:custGeom>
            <a:avLst/>
            <a:gdLst/>
            <a:ahLst/>
            <a:cxnLst/>
            <a:rect l="l" t="t" r="r" b="b"/>
            <a:pathLst>
              <a:path w="685800" h="609600">
                <a:moveTo>
                  <a:pt x="342900" y="-38100"/>
                </a:moveTo>
                <a:cubicBezTo>
                  <a:pt x="405984" y="-38100"/>
                  <a:pt x="457200" y="13116"/>
                  <a:pt x="457200" y="76200"/>
                </a:cubicBezTo>
                <a:cubicBezTo>
                  <a:pt x="457200" y="139284"/>
                  <a:pt x="405984" y="190500"/>
                  <a:pt x="342900" y="190500"/>
                </a:cubicBezTo>
                <a:cubicBezTo>
                  <a:pt x="279816" y="190500"/>
                  <a:pt x="228600" y="139284"/>
                  <a:pt x="228600" y="76200"/>
                </a:cubicBezTo>
                <a:cubicBezTo>
                  <a:pt x="228600" y="13116"/>
                  <a:pt x="279816" y="-38100"/>
                  <a:pt x="342900" y="-38100"/>
                </a:cubicBezTo>
                <a:close/>
                <a:moveTo>
                  <a:pt x="57150" y="361950"/>
                </a:moveTo>
                <a:cubicBezTo>
                  <a:pt x="57150" y="278487"/>
                  <a:pt x="113109" y="205502"/>
                  <a:pt x="196572" y="165616"/>
                </a:cubicBezTo>
                <a:cubicBezTo>
                  <a:pt x="226695" y="214789"/>
                  <a:pt x="280987" y="247650"/>
                  <a:pt x="342900" y="247650"/>
                </a:cubicBezTo>
                <a:cubicBezTo>
                  <a:pt x="409218" y="247650"/>
                  <a:pt x="466844" y="209907"/>
                  <a:pt x="495300" y="154781"/>
                </a:cubicBezTo>
                <a:cubicBezTo>
                  <a:pt x="514112" y="141327"/>
                  <a:pt x="537091" y="133350"/>
                  <a:pt x="561975" y="133350"/>
                </a:cubicBezTo>
                <a:lnTo>
                  <a:pt x="585192" y="133350"/>
                </a:lnTo>
                <a:cubicBezTo>
                  <a:pt x="597575" y="133350"/>
                  <a:pt x="606623" y="145018"/>
                  <a:pt x="603647" y="157043"/>
                </a:cubicBezTo>
                <a:lnTo>
                  <a:pt x="583287" y="238363"/>
                </a:lnTo>
                <a:cubicBezTo>
                  <a:pt x="595074" y="253127"/>
                  <a:pt x="604957" y="268962"/>
                  <a:pt x="612338" y="285750"/>
                </a:cubicBezTo>
                <a:lnTo>
                  <a:pt x="638175" y="285750"/>
                </a:lnTo>
                <a:cubicBezTo>
                  <a:pt x="654010" y="285750"/>
                  <a:pt x="666750" y="298490"/>
                  <a:pt x="666750" y="314325"/>
                </a:cubicBezTo>
                <a:lnTo>
                  <a:pt x="666750" y="447675"/>
                </a:lnTo>
                <a:cubicBezTo>
                  <a:pt x="666750" y="463510"/>
                  <a:pt x="654010" y="476250"/>
                  <a:pt x="638175" y="476250"/>
                </a:cubicBezTo>
                <a:lnTo>
                  <a:pt x="590550" y="476250"/>
                </a:lnTo>
                <a:cubicBezTo>
                  <a:pt x="570905" y="502444"/>
                  <a:pt x="544711" y="523399"/>
                  <a:pt x="514350" y="536615"/>
                </a:cubicBezTo>
                <a:lnTo>
                  <a:pt x="514350" y="571500"/>
                </a:lnTo>
                <a:cubicBezTo>
                  <a:pt x="514350" y="592574"/>
                  <a:pt x="497324" y="609600"/>
                  <a:pt x="476250" y="609600"/>
                </a:cubicBezTo>
                <a:lnTo>
                  <a:pt x="436959" y="609600"/>
                </a:lnTo>
                <a:cubicBezTo>
                  <a:pt x="419933" y="609600"/>
                  <a:pt x="405051" y="598289"/>
                  <a:pt x="400288" y="581978"/>
                </a:cubicBezTo>
                <a:lnTo>
                  <a:pt x="391835" y="552450"/>
                </a:lnTo>
                <a:lnTo>
                  <a:pt x="293846" y="552450"/>
                </a:lnTo>
                <a:lnTo>
                  <a:pt x="285393" y="581978"/>
                </a:lnTo>
                <a:cubicBezTo>
                  <a:pt x="280749" y="598289"/>
                  <a:pt x="265867" y="609600"/>
                  <a:pt x="248841" y="609600"/>
                </a:cubicBezTo>
                <a:lnTo>
                  <a:pt x="209550" y="609600"/>
                </a:lnTo>
                <a:cubicBezTo>
                  <a:pt x="188476" y="609600"/>
                  <a:pt x="171450" y="592574"/>
                  <a:pt x="171450" y="571500"/>
                </a:cubicBezTo>
                <a:lnTo>
                  <a:pt x="171450" y="536615"/>
                </a:lnTo>
                <a:cubicBezTo>
                  <a:pt x="104180" y="507206"/>
                  <a:pt x="57150" y="440055"/>
                  <a:pt x="57150" y="361950"/>
                </a:cubicBezTo>
                <a:close/>
                <a:moveTo>
                  <a:pt x="504825" y="381000"/>
                </a:moveTo>
                <a:cubicBezTo>
                  <a:pt x="520596" y="381000"/>
                  <a:pt x="533400" y="368196"/>
                  <a:pt x="533400" y="352425"/>
                </a:cubicBezTo>
                <a:cubicBezTo>
                  <a:pt x="533400" y="336654"/>
                  <a:pt x="520596" y="323850"/>
                  <a:pt x="504825" y="323850"/>
                </a:cubicBezTo>
                <a:cubicBezTo>
                  <a:pt x="489054" y="323850"/>
                  <a:pt x="476250" y="336654"/>
                  <a:pt x="476250" y="352425"/>
                </a:cubicBezTo>
                <a:cubicBezTo>
                  <a:pt x="476250" y="368196"/>
                  <a:pt x="489054" y="381000"/>
                  <a:pt x="504825" y="381000"/>
                </a:cubicBezTo>
                <a:close/>
              </a:path>
            </a:pathLst>
          </a:custGeom>
          <a:solidFill>
            <a:srgbClr val="4CAF50"/>
          </a:solidFill>
          <a:ln/>
        </p:spPr>
      </p:sp>
      <p:sp>
        <p:nvSpPr>
          <p:cNvPr id="8" name="Text 5"/>
          <p:cNvSpPr/>
          <p:nvPr/>
        </p:nvSpPr>
        <p:spPr>
          <a:xfrm>
            <a:off x="3894667" y="3536950"/>
            <a:ext cx="44069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Strongest Reserves</a:t>
            </a:r>
            <a:endParaRPr lang="en-US" sz="1600" dirty="0"/>
          </a:p>
        </p:txBody>
      </p:sp>
      <p:sp>
        <p:nvSpPr>
          <p:cNvPr id="9" name="Text 6"/>
          <p:cNvSpPr/>
          <p:nvPr/>
        </p:nvSpPr>
        <p:spPr>
          <a:xfrm>
            <a:off x="3894667" y="3892550"/>
            <a:ext cx="4406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Nigeria</a:t>
            </a:r>
            <a:endParaRPr lang="en-US" sz="1600" dirty="0"/>
          </a:p>
        </p:txBody>
      </p:sp>
      <p:sp>
        <p:nvSpPr>
          <p:cNvPr id="10" name="Shape 7"/>
          <p:cNvSpPr/>
          <p:nvPr/>
        </p:nvSpPr>
        <p:spPr>
          <a:xfrm>
            <a:off x="9685867" y="2825750"/>
            <a:ext cx="609600" cy="609600"/>
          </a:xfrm>
          <a:custGeom>
            <a:avLst/>
            <a:gdLst/>
            <a:ahLst/>
            <a:cxnLst/>
            <a:rect l="l" t="t" r="r" b="b"/>
            <a:pathLst>
              <a:path w="609600" h="609600">
                <a:moveTo>
                  <a:pt x="76200" y="76200"/>
                </a:moveTo>
                <a:cubicBezTo>
                  <a:pt x="76200" y="55126"/>
                  <a:pt x="59174" y="38100"/>
                  <a:pt x="38100" y="38100"/>
                </a:cubicBezTo>
                <a:cubicBezTo>
                  <a:pt x="17026" y="38100"/>
                  <a:pt x="0" y="55126"/>
                  <a:pt x="0" y="76200"/>
                </a:cubicBezTo>
                <a:lnTo>
                  <a:pt x="0" y="476250"/>
                </a:lnTo>
                <a:cubicBezTo>
                  <a:pt x="0" y="528876"/>
                  <a:pt x="42624" y="571500"/>
                  <a:pt x="95250" y="571500"/>
                </a:cubicBezTo>
                <a:lnTo>
                  <a:pt x="571500" y="571500"/>
                </a:lnTo>
                <a:cubicBezTo>
                  <a:pt x="592574" y="571500"/>
                  <a:pt x="609600" y="554474"/>
                  <a:pt x="609600" y="533400"/>
                </a:cubicBezTo>
                <a:cubicBezTo>
                  <a:pt x="609600" y="512326"/>
                  <a:pt x="592574" y="495300"/>
                  <a:pt x="571500" y="495300"/>
                </a:cubicBezTo>
                <a:lnTo>
                  <a:pt x="95250" y="495300"/>
                </a:lnTo>
                <a:cubicBezTo>
                  <a:pt x="84773" y="495300"/>
                  <a:pt x="76200" y="486728"/>
                  <a:pt x="76200" y="476250"/>
                </a:cubicBezTo>
                <a:lnTo>
                  <a:pt x="76200" y="76200"/>
                </a:lnTo>
                <a:close/>
                <a:moveTo>
                  <a:pt x="560308" y="179308"/>
                </a:moveTo>
                <a:cubicBezTo>
                  <a:pt x="575191" y="164425"/>
                  <a:pt x="575191" y="140256"/>
                  <a:pt x="560308" y="125373"/>
                </a:cubicBezTo>
                <a:cubicBezTo>
                  <a:pt x="545425" y="110490"/>
                  <a:pt x="521256" y="110490"/>
                  <a:pt x="506373" y="125373"/>
                </a:cubicBezTo>
                <a:lnTo>
                  <a:pt x="381000" y="250865"/>
                </a:lnTo>
                <a:lnTo>
                  <a:pt x="312658" y="182642"/>
                </a:lnTo>
                <a:cubicBezTo>
                  <a:pt x="297775" y="167759"/>
                  <a:pt x="273606" y="167759"/>
                  <a:pt x="258723" y="182642"/>
                </a:cubicBezTo>
                <a:lnTo>
                  <a:pt x="144423" y="296942"/>
                </a:lnTo>
                <a:cubicBezTo>
                  <a:pt x="129540" y="311825"/>
                  <a:pt x="129540" y="335994"/>
                  <a:pt x="144423" y="350877"/>
                </a:cubicBezTo>
                <a:cubicBezTo>
                  <a:pt x="159306" y="365760"/>
                  <a:pt x="183475" y="365760"/>
                  <a:pt x="198358" y="350877"/>
                </a:cubicBezTo>
                <a:lnTo>
                  <a:pt x="285750" y="263485"/>
                </a:lnTo>
                <a:lnTo>
                  <a:pt x="354092" y="331827"/>
                </a:lnTo>
                <a:cubicBezTo>
                  <a:pt x="368975" y="346710"/>
                  <a:pt x="393144" y="346710"/>
                  <a:pt x="408027" y="331827"/>
                </a:cubicBezTo>
                <a:lnTo>
                  <a:pt x="560427" y="179427"/>
                </a:lnTo>
                <a:close/>
              </a:path>
            </a:pathLst>
          </a:custGeom>
          <a:solidFill>
            <a:srgbClr val="3F51B5"/>
          </a:solidFill>
          <a:ln/>
        </p:spPr>
      </p:sp>
      <p:sp>
        <p:nvSpPr>
          <p:cNvPr id="11" name="Text 8"/>
          <p:cNvSpPr/>
          <p:nvPr/>
        </p:nvSpPr>
        <p:spPr>
          <a:xfrm>
            <a:off x="7789333" y="3536950"/>
            <a:ext cx="44069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Most Fiscal Volatility</a:t>
            </a:r>
            <a:endParaRPr lang="en-US" sz="1600" dirty="0"/>
          </a:p>
        </p:txBody>
      </p:sp>
      <p:sp>
        <p:nvSpPr>
          <p:cNvPr id="12" name="Text 9"/>
          <p:cNvSpPr/>
          <p:nvPr/>
        </p:nvSpPr>
        <p:spPr>
          <a:xfrm>
            <a:off x="7789333" y="3892550"/>
            <a:ext cx="4406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Liberia &amp; Ghana</a:t>
            </a:r>
            <a:endParaRPr lang="en-US" sz="1600" dirty="0"/>
          </a:p>
        </p:txBody>
      </p:sp>
      <p:sp>
        <p:nvSpPr>
          <p:cNvPr id="13" name="Text 10"/>
          <p:cNvSpPr/>
          <p:nvPr/>
        </p:nvSpPr>
        <p:spPr>
          <a:xfrm>
            <a:off x="0" y="4451350"/>
            <a:ext cx="12192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FF8F00"/>
                </a:solidFill>
                <a:latin typeface="MiSans" pitchFamily="34" charset="0"/>
                <a:ea typeface="MiSans" pitchFamily="34" charset="-122"/>
                <a:cs typeface="MiSans" pitchFamily="34" charset="-120"/>
              </a:rPr>
              <a:t>Conclusion: Significant cross-country heterogeneity confirms partial convergence.</a:t>
            </a:r>
            <a:endParaRPr lang="en-US" sz="160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rot="16200000">
            <a:off x="7544435" y="2185035"/>
            <a:ext cx="6885940" cy="2460625"/>
          </a:xfrm>
          <a:prstGeom prst="rect">
            <a:avLst/>
          </a:prstGeom>
          <a:solidFill>
            <a:srgbClr val="7F27FF"/>
          </a:solidFill>
          <a:ln/>
        </p:spPr>
      </p:sp>
      <p:sp>
        <p:nvSpPr>
          <p:cNvPr id="3" name="Text 1"/>
          <p:cNvSpPr/>
          <p:nvPr/>
        </p:nvSpPr>
        <p:spPr>
          <a:xfrm rot="16200000">
            <a:off x="7544435" y="2185035"/>
            <a:ext cx="6885940" cy="246062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Shape 2"/>
          <p:cNvSpPr/>
          <p:nvPr/>
        </p:nvSpPr>
        <p:spPr>
          <a:xfrm>
            <a:off x="7262495" y="-27305"/>
            <a:ext cx="2513965" cy="6885940"/>
          </a:xfrm>
          <a:prstGeom prst="rect">
            <a:avLst/>
          </a:prstGeom>
          <a:solidFill>
            <a:srgbClr val="9F70FD"/>
          </a:solidFill>
          <a:ln/>
        </p:spPr>
      </p:sp>
      <p:sp>
        <p:nvSpPr>
          <p:cNvPr id="5" name="Text 3"/>
          <p:cNvSpPr/>
          <p:nvPr/>
        </p:nvSpPr>
        <p:spPr>
          <a:xfrm>
            <a:off x="7262495" y="-27305"/>
            <a:ext cx="2513965" cy="6885940"/>
          </a:xfrm>
          <a:prstGeom prst="rect">
            <a:avLst/>
          </a:prstGeom>
          <a:noFill/>
          <a:ln/>
        </p:spPr>
        <p:txBody>
          <a:bodyPr wrap="square" lIns="0" tIns="0" rIns="0" bIns="0" rtlCol="0" anchor="t"/>
          <a:lstStyle/>
          <a:p>
            <a:pPr marL="0" indent="0">
              <a:lnSpc>
                <a:spcPct val="100000"/>
              </a:lnSpc>
              <a:buNone/>
            </a:pPr>
            <a:endParaRPr lang="en-US" sz="1600" dirty="0"/>
          </a:p>
        </p:txBody>
      </p:sp>
      <p:sp>
        <p:nvSpPr>
          <p:cNvPr id="6" name="Shape 4"/>
          <p:cNvSpPr/>
          <p:nvPr/>
        </p:nvSpPr>
        <p:spPr>
          <a:xfrm rot="16200000">
            <a:off x="300355" y="2185670"/>
            <a:ext cx="6887210" cy="2460625"/>
          </a:xfrm>
          <a:prstGeom prst="rect">
            <a:avLst/>
          </a:prstGeom>
          <a:solidFill>
            <a:srgbClr val="AFF501"/>
          </a:solidFill>
          <a:ln/>
        </p:spPr>
      </p:sp>
      <p:sp>
        <p:nvSpPr>
          <p:cNvPr id="7" name="Text 5"/>
          <p:cNvSpPr/>
          <p:nvPr/>
        </p:nvSpPr>
        <p:spPr>
          <a:xfrm rot="16200000">
            <a:off x="300355" y="2185670"/>
            <a:ext cx="6887210" cy="2460625"/>
          </a:xfrm>
          <a:prstGeom prst="rect">
            <a:avLst/>
          </a:prstGeom>
          <a:noFill/>
          <a:ln/>
        </p:spPr>
        <p:txBody>
          <a:bodyPr wrap="square" lIns="0" tIns="0" rIns="0" bIns="0" rtlCol="0" anchor="t"/>
          <a:lstStyle/>
          <a:p>
            <a:pPr marL="0" indent="0">
              <a:lnSpc>
                <a:spcPct val="100000"/>
              </a:lnSpc>
              <a:buNone/>
            </a:pPr>
            <a:endParaRPr lang="en-US" sz="1600" dirty="0"/>
          </a:p>
        </p:txBody>
      </p:sp>
      <p:sp>
        <p:nvSpPr>
          <p:cNvPr id="8" name="Shape 6"/>
          <p:cNvSpPr/>
          <p:nvPr/>
        </p:nvSpPr>
        <p:spPr>
          <a:xfrm>
            <a:off x="0" y="-27305"/>
            <a:ext cx="2513965" cy="6928485"/>
          </a:xfrm>
          <a:prstGeom prst="rect">
            <a:avLst/>
          </a:prstGeom>
          <a:solidFill>
            <a:srgbClr val="F7941F"/>
          </a:solidFill>
          <a:ln/>
        </p:spPr>
      </p:sp>
      <p:sp>
        <p:nvSpPr>
          <p:cNvPr id="9" name="Text 7"/>
          <p:cNvSpPr/>
          <p:nvPr/>
        </p:nvSpPr>
        <p:spPr>
          <a:xfrm>
            <a:off x="0" y="-27305"/>
            <a:ext cx="2513965" cy="6928485"/>
          </a:xfrm>
          <a:prstGeom prst="rect">
            <a:avLst/>
          </a:prstGeom>
          <a:noFill/>
          <a:ln/>
        </p:spPr>
        <p:txBody>
          <a:bodyPr wrap="square" lIns="0" tIns="0" rIns="0" bIns="0" rtlCol="0" anchor="t"/>
          <a:lstStyle/>
          <a:p>
            <a:pPr marL="0" indent="0">
              <a:lnSpc>
                <a:spcPct val="100000"/>
              </a:lnSpc>
              <a:buNone/>
            </a:pPr>
            <a:endParaRPr lang="en-US" sz="1600" dirty="0"/>
          </a:p>
        </p:txBody>
      </p:sp>
      <p:sp>
        <p:nvSpPr>
          <p:cNvPr id="10" name="Text 8"/>
          <p:cNvSpPr/>
          <p:nvPr/>
        </p:nvSpPr>
        <p:spPr>
          <a:xfrm>
            <a:off x="563880" y="627380"/>
            <a:ext cx="4660265" cy="908050"/>
          </a:xfrm>
          <a:prstGeom prst="rect">
            <a:avLst/>
          </a:prstGeom>
          <a:noFill/>
          <a:ln/>
        </p:spPr>
        <p:txBody>
          <a:bodyPr wrap="square" lIns="0" tIns="0" rIns="0" bIns="0" rtlCol="0" anchor="t">
            <a:spAutoFit/>
          </a:bodyPr>
          <a:lstStyle/>
          <a:p>
            <a:pPr marL="0" indent="0" algn="l">
              <a:lnSpc>
                <a:spcPct val="100000"/>
              </a:lnSpc>
              <a:buNone/>
            </a:pPr>
            <a:r>
              <a:rPr lang="en-US" sz="6000" b="1" dirty="0">
                <a:solidFill>
                  <a:srgbClr val="000000"/>
                </a:solidFill>
                <a:latin typeface="苹方-简" pitchFamily="34" charset="0"/>
                <a:ea typeface="苹方-简" pitchFamily="34" charset="-122"/>
                <a:cs typeface="苹方-简" pitchFamily="34" charset="-120"/>
              </a:rPr>
              <a:t>CONTENTS</a:t>
            </a:r>
            <a:endParaRPr lang="en-US" sz="1600" dirty="0"/>
          </a:p>
        </p:txBody>
      </p:sp>
      <p:sp>
        <p:nvSpPr>
          <p:cNvPr id="11" name="Text 9"/>
          <p:cNvSpPr/>
          <p:nvPr/>
        </p:nvSpPr>
        <p:spPr>
          <a:xfrm>
            <a:off x="426402" y="4222751"/>
            <a:ext cx="1661162" cy="1368425"/>
          </a:xfrm>
          <a:prstGeom prst="rect">
            <a:avLst/>
          </a:prstGeom>
          <a:noFill/>
          <a:ln/>
        </p:spPr>
        <p:txBody>
          <a:bodyPr wrap="square" lIns="0" tIns="0" rIns="0" bIns="0" rtlCol="0" anchor="t">
            <a:spAutoFit/>
          </a:bodyPr>
          <a:lstStyle/>
          <a:p>
            <a:pPr marL="0" indent="0" algn="l">
              <a:lnSpc>
                <a:spcPct val="100000"/>
              </a:lnSpc>
              <a:buNone/>
            </a:pPr>
            <a:r>
              <a:rPr lang="en-US" sz="9000" dirty="0">
                <a:solidFill>
                  <a:srgbClr val="000000"/>
                </a:solidFill>
                <a:latin typeface="苹方-简" pitchFamily="34" charset="0"/>
                <a:ea typeface="苹方-简" pitchFamily="34" charset="-122"/>
                <a:cs typeface="苹方-简" pitchFamily="34" charset="-120"/>
              </a:rPr>
              <a:t>01</a:t>
            </a:r>
            <a:endParaRPr lang="en-US" sz="1600" dirty="0"/>
          </a:p>
        </p:txBody>
      </p:sp>
      <p:sp>
        <p:nvSpPr>
          <p:cNvPr id="12" name="Text 10"/>
          <p:cNvSpPr/>
          <p:nvPr/>
        </p:nvSpPr>
        <p:spPr>
          <a:xfrm>
            <a:off x="73025" y="5516880"/>
            <a:ext cx="2899410" cy="1217295"/>
          </a:xfrm>
          <a:prstGeom prst="rect">
            <a:avLst/>
          </a:prstGeom>
          <a:noFill/>
          <a:ln/>
        </p:spPr>
        <p:txBody>
          <a:bodyPr wrap="square" lIns="0" tIns="0" rIns="0" bIns="0" rtlCol="0" anchor="t"/>
          <a:lstStyle/>
          <a:p>
            <a:pPr marL="0" indent="0" algn="l">
              <a:lnSpc>
                <a:spcPct val="130000"/>
              </a:lnSpc>
              <a:buNone/>
            </a:pPr>
            <a:r>
              <a:rPr lang="en-US" sz="1800" dirty="0">
                <a:solidFill>
                  <a:srgbClr val="000000"/>
                </a:solidFill>
                <a:latin typeface="MiSans" pitchFamily="34" charset="0"/>
                <a:ea typeface="MiSans" pitchFamily="34" charset="-122"/>
                <a:cs typeface="MiSans" pitchFamily="34" charset="-120"/>
              </a:rPr>
              <a:t>Framing</a:t>
            </a:r>
            <a:endParaRPr lang="en-US" sz="1600" dirty="0"/>
          </a:p>
        </p:txBody>
      </p:sp>
      <p:sp>
        <p:nvSpPr>
          <p:cNvPr id="13" name="Text 11"/>
          <p:cNvSpPr/>
          <p:nvPr/>
        </p:nvSpPr>
        <p:spPr>
          <a:xfrm>
            <a:off x="2859088" y="3330576"/>
            <a:ext cx="1661160" cy="1368425"/>
          </a:xfrm>
          <a:prstGeom prst="rect">
            <a:avLst/>
          </a:prstGeom>
          <a:noFill/>
          <a:ln/>
        </p:spPr>
        <p:txBody>
          <a:bodyPr wrap="square" lIns="0" tIns="0" rIns="0" bIns="0" rtlCol="0" anchor="t">
            <a:spAutoFit/>
          </a:bodyPr>
          <a:lstStyle/>
          <a:p>
            <a:pPr marL="0" indent="0" algn="l">
              <a:lnSpc>
                <a:spcPct val="100000"/>
              </a:lnSpc>
              <a:buNone/>
            </a:pPr>
            <a:r>
              <a:rPr lang="en-US" sz="9000" dirty="0">
                <a:solidFill>
                  <a:srgbClr val="000000"/>
                </a:solidFill>
                <a:latin typeface="苹方-简" pitchFamily="34" charset="0"/>
                <a:ea typeface="苹方-简" pitchFamily="34" charset="-122"/>
                <a:cs typeface="苹方-简" pitchFamily="34" charset="-120"/>
              </a:rPr>
              <a:t>02</a:t>
            </a:r>
            <a:endParaRPr lang="en-US" sz="1600" dirty="0"/>
          </a:p>
        </p:txBody>
      </p:sp>
      <p:sp>
        <p:nvSpPr>
          <p:cNvPr id="14" name="Text 12"/>
          <p:cNvSpPr/>
          <p:nvPr/>
        </p:nvSpPr>
        <p:spPr>
          <a:xfrm>
            <a:off x="2544445" y="4625340"/>
            <a:ext cx="2900045" cy="1379855"/>
          </a:xfrm>
          <a:prstGeom prst="rect">
            <a:avLst/>
          </a:prstGeom>
          <a:noFill/>
          <a:ln/>
        </p:spPr>
        <p:txBody>
          <a:bodyPr wrap="square" lIns="0" tIns="0" rIns="0" bIns="0" rtlCol="0" anchor="t"/>
          <a:lstStyle/>
          <a:p>
            <a:pPr marL="0" indent="0" algn="l">
              <a:lnSpc>
                <a:spcPct val="130000"/>
              </a:lnSpc>
              <a:buNone/>
            </a:pPr>
            <a:r>
              <a:rPr lang="en-US" sz="1800" dirty="0">
                <a:solidFill>
                  <a:srgbClr val="000000"/>
                </a:solidFill>
                <a:latin typeface="MiSans" pitchFamily="34" charset="0"/>
                <a:ea typeface="MiSans" pitchFamily="34" charset="-122"/>
                <a:cs typeface="MiSans" pitchFamily="34" charset="-120"/>
              </a:rPr>
              <a:t>Theory &amp; Lit</a:t>
            </a:r>
            <a:endParaRPr lang="en-US" sz="1600" dirty="0"/>
          </a:p>
        </p:txBody>
      </p:sp>
      <p:sp>
        <p:nvSpPr>
          <p:cNvPr id="15" name="Text 13"/>
          <p:cNvSpPr/>
          <p:nvPr/>
        </p:nvSpPr>
        <p:spPr>
          <a:xfrm>
            <a:off x="5291774" y="2438401"/>
            <a:ext cx="1661160" cy="1368425"/>
          </a:xfrm>
          <a:prstGeom prst="rect">
            <a:avLst/>
          </a:prstGeom>
          <a:noFill/>
          <a:ln/>
        </p:spPr>
        <p:txBody>
          <a:bodyPr wrap="square" lIns="0" tIns="0" rIns="0" bIns="0" rtlCol="0" anchor="t">
            <a:spAutoFit/>
          </a:bodyPr>
          <a:lstStyle/>
          <a:p>
            <a:pPr marL="0" indent="0" algn="l">
              <a:lnSpc>
                <a:spcPct val="100000"/>
              </a:lnSpc>
              <a:buNone/>
            </a:pPr>
            <a:r>
              <a:rPr lang="en-US" sz="9000" dirty="0">
                <a:solidFill>
                  <a:srgbClr val="000000"/>
                </a:solidFill>
                <a:latin typeface="苹方-简" pitchFamily="34" charset="0"/>
                <a:ea typeface="苹方-简" pitchFamily="34" charset="-122"/>
                <a:cs typeface="苹方-简" pitchFamily="34" charset="-120"/>
              </a:rPr>
              <a:t>03</a:t>
            </a:r>
            <a:endParaRPr lang="en-US" sz="1600" dirty="0"/>
          </a:p>
        </p:txBody>
      </p:sp>
      <p:sp>
        <p:nvSpPr>
          <p:cNvPr id="16" name="Text 14"/>
          <p:cNvSpPr/>
          <p:nvPr/>
        </p:nvSpPr>
        <p:spPr>
          <a:xfrm>
            <a:off x="4948555" y="3733800"/>
            <a:ext cx="2900045" cy="1379855"/>
          </a:xfrm>
          <a:prstGeom prst="rect">
            <a:avLst/>
          </a:prstGeom>
          <a:noFill/>
          <a:ln/>
        </p:spPr>
        <p:txBody>
          <a:bodyPr wrap="square" lIns="0" tIns="0" rIns="0" bIns="0" rtlCol="0" anchor="t"/>
          <a:lstStyle/>
          <a:p>
            <a:pPr marL="0" indent="0" algn="l">
              <a:lnSpc>
                <a:spcPct val="130000"/>
              </a:lnSpc>
              <a:buNone/>
            </a:pPr>
            <a:r>
              <a:rPr lang="en-US" sz="1800" dirty="0">
                <a:solidFill>
                  <a:srgbClr val="000000"/>
                </a:solidFill>
                <a:latin typeface="MiSans" pitchFamily="34" charset="0"/>
                <a:ea typeface="MiSans" pitchFamily="34" charset="-122"/>
                <a:cs typeface="MiSans" pitchFamily="34" charset="-120"/>
              </a:rPr>
              <a:t>Method</a:t>
            </a:r>
            <a:endParaRPr lang="en-US" sz="1600" dirty="0"/>
          </a:p>
        </p:txBody>
      </p:sp>
      <p:sp>
        <p:nvSpPr>
          <p:cNvPr id="17" name="Text 15"/>
          <p:cNvSpPr/>
          <p:nvPr/>
        </p:nvSpPr>
        <p:spPr>
          <a:xfrm>
            <a:off x="7724459" y="1546226"/>
            <a:ext cx="1661160" cy="1368425"/>
          </a:xfrm>
          <a:prstGeom prst="rect">
            <a:avLst/>
          </a:prstGeom>
          <a:noFill/>
          <a:ln/>
        </p:spPr>
        <p:txBody>
          <a:bodyPr wrap="square" lIns="0" tIns="0" rIns="0" bIns="0" rtlCol="0" anchor="t">
            <a:spAutoFit/>
          </a:bodyPr>
          <a:lstStyle/>
          <a:p>
            <a:pPr marL="0" indent="0" algn="l">
              <a:lnSpc>
                <a:spcPct val="100000"/>
              </a:lnSpc>
              <a:buNone/>
            </a:pPr>
            <a:r>
              <a:rPr lang="en-US" sz="9000" dirty="0">
                <a:solidFill>
                  <a:srgbClr val="000000"/>
                </a:solidFill>
                <a:latin typeface="苹方-简" pitchFamily="34" charset="0"/>
                <a:ea typeface="苹方-简" pitchFamily="34" charset="-122"/>
                <a:cs typeface="苹方-简" pitchFamily="34" charset="-120"/>
              </a:rPr>
              <a:t>04</a:t>
            </a:r>
            <a:endParaRPr lang="en-US" sz="1600" dirty="0"/>
          </a:p>
        </p:txBody>
      </p:sp>
      <p:sp>
        <p:nvSpPr>
          <p:cNvPr id="18" name="Text 16"/>
          <p:cNvSpPr/>
          <p:nvPr/>
        </p:nvSpPr>
        <p:spPr>
          <a:xfrm>
            <a:off x="7346315" y="2842260"/>
            <a:ext cx="2955290" cy="1379855"/>
          </a:xfrm>
          <a:prstGeom prst="rect">
            <a:avLst/>
          </a:prstGeom>
          <a:noFill/>
          <a:ln/>
        </p:spPr>
        <p:txBody>
          <a:bodyPr wrap="square" lIns="0" tIns="0" rIns="0" bIns="0" rtlCol="0" anchor="t"/>
          <a:lstStyle/>
          <a:p>
            <a:pPr marL="0" indent="0" algn="l">
              <a:lnSpc>
                <a:spcPct val="130000"/>
              </a:lnSpc>
              <a:buNone/>
            </a:pPr>
            <a:r>
              <a:rPr lang="en-US" sz="1800" dirty="0">
                <a:solidFill>
                  <a:srgbClr val="000000"/>
                </a:solidFill>
                <a:latin typeface="MiSans" pitchFamily="34" charset="0"/>
                <a:ea typeface="MiSans" pitchFamily="34" charset="-122"/>
                <a:cs typeface="MiSans" pitchFamily="34" charset="-120"/>
              </a:rPr>
              <a:t>Data</a:t>
            </a:r>
            <a:endParaRPr lang="en-US" sz="1600" dirty="0"/>
          </a:p>
        </p:txBody>
      </p:sp>
      <p:sp>
        <p:nvSpPr>
          <p:cNvPr id="19" name="Text 17"/>
          <p:cNvSpPr/>
          <p:nvPr/>
        </p:nvSpPr>
        <p:spPr>
          <a:xfrm>
            <a:off x="10157144" y="654050"/>
            <a:ext cx="1661160" cy="1368425"/>
          </a:xfrm>
          <a:prstGeom prst="rect">
            <a:avLst/>
          </a:prstGeom>
          <a:noFill/>
          <a:ln/>
        </p:spPr>
        <p:txBody>
          <a:bodyPr wrap="square" lIns="0" tIns="0" rIns="0" bIns="0" rtlCol="0" anchor="t">
            <a:spAutoFit/>
          </a:bodyPr>
          <a:lstStyle/>
          <a:p>
            <a:pPr marL="0" indent="0" algn="l">
              <a:lnSpc>
                <a:spcPct val="100000"/>
              </a:lnSpc>
              <a:buNone/>
            </a:pPr>
            <a:r>
              <a:rPr lang="en-US" sz="9000" dirty="0">
                <a:solidFill>
                  <a:srgbClr val="FFF2CA"/>
                </a:solidFill>
                <a:latin typeface="苹方-简" pitchFamily="34" charset="0"/>
                <a:ea typeface="苹方-简" pitchFamily="34" charset="-122"/>
                <a:cs typeface="苹方-简" pitchFamily="34" charset="-120"/>
              </a:rPr>
              <a:t>05</a:t>
            </a:r>
            <a:endParaRPr lang="en-US" sz="1600" dirty="0"/>
          </a:p>
        </p:txBody>
      </p:sp>
      <p:sp>
        <p:nvSpPr>
          <p:cNvPr id="20" name="Text 18"/>
          <p:cNvSpPr/>
          <p:nvPr/>
        </p:nvSpPr>
        <p:spPr>
          <a:xfrm>
            <a:off x="9780270" y="1950720"/>
            <a:ext cx="2955290" cy="1379855"/>
          </a:xfrm>
          <a:prstGeom prst="rect">
            <a:avLst/>
          </a:prstGeom>
          <a:noFill/>
          <a:ln/>
        </p:spPr>
        <p:txBody>
          <a:bodyPr wrap="square" lIns="0" tIns="0" rIns="0" bIns="0" rtlCol="0" anchor="t"/>
          <a:lstStyle/>
          <a:p>
            <a:pPr marL="0" indent="0" algn="l">
              <a:lnSpc>
                <a:spcPct val="130000"/>
              </a:lnSpc>
              <a:buNone/>
            </a:pPr>
            <a:r>
              <a:rPr lang="en-US" sz="1800" dirty="0">
                <a:solidFill>
                  <a:srgbClr val="FFF2CA"/>
                </a:solidFill>
                <a:latin typeface="MiSans" pitchFamily="34" charset="0"/>
                <a:ea typeface="MiSans" pitchFamily="34" charset="-122"/>
                <a:cs typeface="MiSans" pitchFamily="34" charset="-120"/>
              </a:rPr>
              <a:t>STATA 11 Code</a:t>
            </a:r>
            <a:endParaRPr lang="en-US" sz="1600"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name="Slide 19">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05</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STATA 11 Code</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name="Slide 20">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600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STATA 11 Setup &amp; Panel Declare</a:t>
            </a:r>
            <a:endParaRPr lang="en-US" sz="1600" dirty="0"/>
          </a:p>
        </p:txBody>
      </p:sp>
      <p:sp>
        <p:nvSpPr>
          <p:cNvPr id="4" name="Shape 1"/>
          <p:cNvSpPr/>
          <p:nvPr/>
        </p:nvSpPr>
        <p:spPr>
          <a:xfrm>
            <a:off x="254000" y="2311400"/>
            <a:ext cx="11684000" cy="2946400"/>
          </a:xfrm>
          <a:custGeom>
            <a:avLst/>
            <a:gdLst/>
            <a:ahLst/>
            <a:cxnLst/>
            <a:rect l="l" t="t" r="r" b="b"/>
            <a:pathLst>
              <a:path w="11684000" h="2946400">
                <a:moveTo>
                  <a:pt x="101592" y="0"/>
                </a:moveTo>
                <a:lnTo>
                  <a:pt x="11582408" y="0"/>
                </a:lnTo>
                <a:cubicBezTo>
                  <a:pt x="11638516" y="0"/>
                  <a:pt x="11684000" y="45484"/>
                  <a:pt x="11684000" y="101592"/>
                </a:cubicBezTo>
                <a:lnTo>
                  <a:pt x="11684000" y="2844808"/>
                </a:lnTo>
                <a:cubicBezTo>
                  <a:pt x="11684000" y="2900916"/>
                  <a:pt x="11638516" y="2946400"/>
                  <a:pt x="11582408" y="2946400"/>
                </a:cubicBezTo>
                <a:lnTo>
                  <a:pt x="101592" y="2946400"/>
                </a:lnTo>
                <a:cubicBezTo>
                  <a:pt x="45484" y="2946400"/>
                  <a:pt x="0" y="2900916"/>
                  <a:pt x="0" y="2844808"/>
                </a:cubicBezTo>
                <a:lnTo>
                  <a:pt x="0" y="101592"/>
                </a:lnTo>
                <a:cubicBezTo>
                  <a:pt x="0" y="45522"/>
                  <a:pt x="45522" y="0"/>
                  <a:pt x="101592"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2533650"/>
            <a:ext cx="5280660" cy="2501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 Set working directory and load data cd "C:\WAMZ_Analysis" use "WAMZ_Convergence_Data.dta", clear * Declare panel xtset country_id year, yearly * Generate time trend gen time_trend = year - 2000 tabulate country, gen(country_dum) // country dummies</a:t>
            </a:r>
            <a:endParaRPr lang="en-US" sz="1600" dirty="0"/>
          </a:p>
        </p:txBody>
      </p:sp>
      <p:sp>
        <p:nvSpPr>
          <p:cNvPr id="6" name="Text 3">
            <a:extLst>
              <a:ext uri="{FF2B5EF4-FFF2-40B4-BE49-F238E27FC236}">
                <a16:creationId xmlns:a16="http://schemas.microsoft.com/office/drawing/2014/main" id="{9AC64BFC-AE57-D2B0-B187-DFB80874BA5B}"/>
              </a:ext>
            </a:extLst>
          </p:cNvPr>
          <p:cNvSpPr/>
          <p:nvPr/>
        </p:nvSpPr>
        <p:spPr>
          <a:xfrm>
            <a:off x="364168" y="5559540"/>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Note: Verify `country_id` alignment and variable names before proceeding.</a:t>
            </a:r>
            <a:endParaRPr lang="en-US" sz="1600"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name="Slide 2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981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AI Lag Search</a:t>
            </a:r>
            <a:endParaRPr lang="en-US" sz="1600" dirty="0"/>
          </a:p>
        </p:txBody>
      </p:sp>
      <p:sp>
        <p:nvSpPr>
          <p:cNvPr id="4" name="Shape 1"/>
          <p:cNvSpPr/>
          <p:nvPr/>
        </p:nvSpPr>
        <p:spPr>
          <a:xfrm>
            <a:off x="254000" y="2692400"/>
            <a:ext cx="11684000" cy="2184400"/>
          </a:xfrm>
          <a:custGeom>
            <a:avLst/>
            <a:gdLst/>
            <a:ahLst/>
            <a:cxnLst/>
            <a:rect l="l" t="t" r="r" b="b"/>
            <a:pathLst>
              <a:path w="11684000" h="2184400">
                <a:moveTo>
                  <a:pt x="101596" y="0"/>
                </a:moveTo>
                <a:lnTo>
                  <a:pt x="11582404" y="0"/>
                </a:lnTo>
                <a:cubicBezTo>
                  <a:pt x="11638514" y="0"/>
                  <a:pt x="11684000" y="45486"/>
                  <a:pt x="11684000" y="101596"/>
                </a:cubicBezTo>
                <a:lnTo>
                  <a:pt x="11684000" y="2082804"/>
                </a:lnTo>
                <a:cubicBezTo>
                  <a:pt x="11684000" y="2138914"/>
                  <a:pt x="11638514" y="2184400"/>
                  <a:pt x="11582404" y="2184400"/>
                </a:cubicBezTo>
                <a:lnTo>
                  <a:pt x="101596" y="2184400"/>
                </a:lnTo>
                <a:cubicBezTo>
                  <a:pt x="45486" y="2184400"/>
                  <a:pt x="0" y="2138914"/>
                  <a:pt x="0" y="2082804"/>
                </a:cubicBezTo>
                <a:lnTo>
                  <a:pt x="0" y="101596"/>
                </a:lnTo>
                <a:cubicBezTo>
                  <a:pt x="0" y="45524"/>
                  <a:pt x="45524" y="0"/>
                  <a:pt x="101596"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2914650"/>
            <a:ext cx="8018780" cy="1739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 Install ARDL package capture ssc install ardl, replace * Lag search via information criteria ardl inf bdgdp resimp debtgdp cbfin exrvol, maxlag(4) aic ardl inf bdgdp resimp debtgdp cbfin exrvol, maxlag(4) bic ardl inf bdgdp resimp debtgdp cbfin exrvol, maxlag(4) hqic // ML-guided selection</a:t>
            </a:r>
            <a:endParaRPr lang="en-US" sz="1600" dirty="0"/>
          </a:p>
        </p:txBody>
      </p:sp>
      <p:sp>
        <p:nvSpPr>
          <p:cNvPr id="6" name="Text 3">
            <a:extLst>
              <a:ext uri="{FF2B5EF4-FFF2-40B4-BE49-F238E27FC236}">
                <a16:creationId xmlns:a16="http://schemas.microsoft.com/office/drawing/2014/main" id="{35F6B790-D53F-3AA6-D904-8FA8738D6DE8}"/>
              </a:ext>
            </a:extLst>
          </p:cNvPr>
          <p:cNvSpPr/>
          <p:nvPr/>
        </p:nvSpPr>
        <p:spPr>
          <a:xfrm>
            <a:off x="375185" y="5332776"/>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AI-assisted selection via AIC, BIC, and HQIC for optimal model specification.</a:t>
            </a:r>
            <a:endParaRPr lang="en-US" sz="1600"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name="Slide 22">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9747"/>
            <a:ext cx="12191365" cy="6860540"/>
          </a:xfrm>
          <a:prstGeom prst="rect">
            <a:avLst/>
          </a:prstGeom>
        </p:spPr>
      </p:pic>
      <p:sp>
        <p:nvSpPr>
          <p:cNvPr id="3" name="Text 0"/>
          <p:cNvSpPr/>
          <p:nvPr/>
        </p:nvSpPr>
        <p:spPr>
          <a:xfrm>
            <a:off x="0" y="1854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Unit Root Tests</a:t>
            </a:r>
            <a:endParaRPr lang="en-US" sz="1600" dirty="0"/>
          </a:p>
        </p:txBody>
      </p:sp>
      <p:sp>
        <p:nvSpPr>
          <p:cNvPr id="4" name="Shape 1"/>
          <p:cNvSpPr/>
          <p:nvPr/>
        </p:nvSpPr>
        <p:spPr>
          <a:xfrm>
            <a:off x="254000" y="2565400"/>
            <a:ext cx="11684000" cy="2438400"/>
          </a:xfrm>
          <a:custGeom>
            <a:avLst/>
            <a:gdLst/>
            <a:ahLst/>
            <a:cxnLst/>
            <a:rect l="l" t="t" r="r" b="b"/>
            <a:pathLst>
              <a:path w="11684000" h="2438400">
                <a:moveTo>
                  <a:pt x="101608" y="0"/>
                </a:moveTo>
                <a:lnTo>
                  <a:pt x="11582392" y="0"/>
                </a:lnTo>
                <a:cubicBezTo>
                  <a:pt x="11638508" y="0"/>
                  <a:pt x="11684000" y="45492"/>
                  <a:pt x="11684000" y="101608"/>
                </a:cubicBezTo>
                <a:lnTo>
                  <a:pt x="11684000" y="2336792"/>
                </a:lnTo>
                <a:cubicBezTo>
                  <a:pt x="11684000" y="2392908"/>
                  <a:pt x="11638508" y="2438400"/>
                  <a:pt x="11582392" y="2438400"/>
                </a:cubicBezTo>
                <a:lnTo>
                  <a:pt x="101608" y="2438400"/>
                </a:lnTo>
                <a:cubicBezTo>
                  <a:pt x="45492" y="2438400"/>
                  <a:pt x="0" y="2392908"/>
                  <a:pt x="0" y="2336792"/>
                </a:cubicBezTo>
                <a:lnTo>
                  <a:pt x="0" y="101608"/>
                </a:lnTo>
                <a:cubicBezTo>
                  <a:pt x="0" y="45529"/>
                  <a:pt x="45529" y="0"/>
                  <a:pt x="101608"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2787650"/>
            <a:ext cx="6062980" cy="1993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 Install PP test ssc install pperron foreach var of varlist inf bdgdp resimp debtgdp cbfin exrvol { di "ADF &amp; PP tests for `var'" dfuller `var', lags(1) trend pperron `var', trend }</a:t>
            </a:r>
            <a:endParaRPr lang="en-US" sz="1600" dirty="0"/>
          </a:p>
        </p:txBody>
      </p:sp>
      <p:sp>
        <p:nvSpPr>
          <p:cNvPr id="7" name="Text 3">
            <a:extLst>
              <a:ext uri="{FF2B5EF4-FFF2-40B4-BE49-F238E27FC236}">
                <a16:creationId xmlns:a16="http://schemas.microsoft.com/office/drawing/2014/main" id="{B1EBE2F0-541C-0940-0966-57318CBDF50D}"/>
              </a:ext>
            </a:extLst>
          </p:cNvPr>
          <p:cNvSpPr/>
          <p:nvPr/>
        </p:nvSpPr>
        <p:spPr>
          <a:xfrm>
            <a:off x="254000" y="5207000"/>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Result: All series are I(1), confirming the appropriateness of the ARDL approach.</a:t>
            </a:r>
            <a:endParaRPr lang="en-US" sz="1600"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name="Slide 2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600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Country ARDL Loop</a:t>
            </a:r>
            <a:endParaRPr lang="en-US" sz="1600" dirty="0"/>
          </a:p>
        </p:txBody>
      </p:sp>
      <p:sp>
        <p:nvSpPr>
          <p:cNvPr id="4" name="Shape 1"/>
          <p:cNvSpPr/>
          <p:nvPr/>
        </p:nvSpPr>
        <p:spPr>
          <a:xfrm>
            <a:off x="254000" y="2311400"/>
            <a:ext cx="11684000" cy="2946400"/>
          </a:xfrm>
          <a:custGeom>
            <a:avLst/>
            <a:gdLst/>
            <a:ahLst/>
            <a:cxnLst/>
            <a:rect l="l" t="t" r="r" b="b"/>
            <a:pathLst>
              <a:path w="11684000" h="2946400">
                <a:moveTo>
                  <a:pt x="101592" y="0"/>
                </a:moveTo>
                <a:lnTo>
                  <a:pt x="11582408" y="0"/>
                </a:lnTo>
                <a:cubicBezTo>
                  <a:pt x="11638516" y="0"/>
                  <a:pt x="11684000" y="45484"/>
                  <a:pt x="11684000" y="101592"/>
                </a:cubicBezTo>
                <a:lnTo>
                  <a:pt x="11684000" y="2844808"/>
                </a:lnTo>
                <a:cubicBezTo>
                  <a:pt x="11684000" y="2900916"/>
                  <a:pt x="11638516" y="2946400"/>
                  <a:pt x="11582408" y="2946400"/>
                </a:cubicBezTo>
                <a:lnTo>
                  <a:pt x="101592" y="2946400"/>
                </a:lnTo>
                <a:cubicBezTo>
                  <a:pt x="45484" y="2946400"/>
                  <a:pt x="0" y="2900916"/>
                  <a:pt x="0" y="2844808"/>
                </a:cubicBezTo>
                <a:lnTo>
                  <a:pt x="0" y="101592"/>
                </a:lnTo>
                <a:cubicBezTo>
                  <a:pt x="0" y="45522"/>
                  <a:pt x="45522" y="0"/>
                  <a:pt x="101592"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2533650"/>
            <a:ext cx="6649720" cy="2501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 Loop over countries levelsof country, local(cty) foreach c of local cty { preserve keep if country=="`c'" ardl inf bdgdp resimp debtgdp cbfin exrvol, maxlag(2 2 2 2 2 2) ec estimates store ardl_`c' ardlbounds restore }</a:t>
            </a:r>
            <a:endParaRPr lang="en-US" sz="1600" dirty="0"/>
          </a:p>
        </p:txBody>
      </p:sp>
      <p:sp>
        <p:nvSpPr>
          <p:cNvPr id="6" name="Text 3">
            <a:extLst>
              <a:ext uri="{FF2B5EF4-FFF2-40B4-BE49-F238E27FC236}">
                <a16:creationId xmlns:a16="http://schemas.microsoft.com/office/drawing/2014/main" id="{111453C2-D43C-F436-5799-9864D8C53530}"/>
              </a:ext>
            </a:extLst>
          </p:cNvPr>
          <p:cNvSpPr/>
          <p:nvPr/>
        </p:nvSpPr>
        <p:spPr>
          <a:xfrm>
            <a:off x="199956" y="5677535"/>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Estimates long- and short-run coefficients for each member state.</a:t>
            </a:r>
            <a:endParaRPr lang="en-US" sz="1600"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name="Slide 2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2108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SURE Estimation</a:t>
            </a:r>
            <a:endParaRPr lang="en-US" sz="1600" dirty="0"/>
          </a:p>
        </p:txBody>
      </p:sp>
      <p:sp>
        <p:nvSpPr>
          <p:cNvPr id="4" name="Shape 1"/>
          <p:cNvSpPr/>
          <p:nvPr/>
        </p:nvSpPr>
        <p:spPr>
          <a:xfrm>
            <a:off x="254000" y="2819400"/>
            <a:ext cx="11684000" cy="1930400"/>
          </a:xfrm>
          <a:custGeom>
            <a:avLst/>
            <a:gdLst/>
            <a:ahLst/>
            <a:cxnLst/>
            <a:rect l="l" t="t" r="r" b="b"/>
            <a:pathLst>
              <a:path w="11684000" h="1930400">
                <a:moveTo>
                  <a:pt x="101597" y="0"/>
                </a:moveTo>
                <a:lnTo>
                  <a:pt x="11582403" y="0"/>
                </a:lnTo>
                <a:cubicBezTo>
                  <a:pt x="11638513" y="0"/>
                  <a:pt x="11684000" y="45487"/>
                  <a:pt x="11684000" y="101597"/>
                </a:cubicBezTo>
                <a:lnTo>
                  <a:pt x="11684000" y="1828803"/>
                </a:lnTo>
                <a:cubicBezTo>
                  <a:pt x="11684000" y="1884913"/>
                  <a:pt x="11638513" y="1930400"/>
                  <a:pt x="11582403" y="1930400"/>
                </a:cubicBezTo>
                <a:lnTo>
                  <a:pt x="101597" y="1930400"/>
                </a:lnTo>
                <a:cubicBezTo>
                  <a:pt x="45487" y="1930400"/>
                  <a:pt x="0" y="1884913"/>
                  <a:pt x="0" y="1828803"/>
                </a:cubicBezTo>
                <a:lnTo>
                  <a:pt x="0" y="101597"/>
                </a:lnTo>
                <a:cubicBezTo>
                  <a:pt x="0" y="45487"/>
                  <a:pt x="45487" y="0"/>
                  <a:pt x="101597"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3041650"/>
            <a:ext cx="8507730" cy="1485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 Reshape to wide form reshape wide inf bdgdp resimp debtgdp cbfin exrvol, i(year) j(country_id) * Estimate SURE system sureg (inf1 bdgdp1 resimp1) (inf2 bdgdp2 resimp2) (inf3 bdgdp3 resimp3) /// (inf4 bdgdp4 resimp4) (inf5 bdgdp5 resimp5) (inf6 bdgdp6 resimp6), corr small dfk</a:t>
            </a:r>
            <a:endParaRPr lang="en-US" sz="1600" dirty="0"/>
          </a:p>
        </p:txBody>
      </p:sp>
      <p:sp>
        <p:nvSpPr>
          <p:cNvPr id="6" name="Text 3">
            <a:extLst>
              <a:ext uri="{FF2B5EF4-FFF2-40B4-BE49-F238E27FC236}">
                <a16:creationId xmlns:a16="http://schemas.microsoft.com/office/drawing/2014/main" id="{703CFCD7-5152-FF4A-B2DC-4535E8BFA3A7}"/>
              </a:ext>
            </a:extLst>
          </p:cNvPr>
          <p:cNvSpPr/>
          <p:nvPr/>
        </p:nvSpPr>
        <p:spPr>
          <a:xfrm>
            <a:off x="254000" y="4953000"/>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Jointly estimates equations to account for cross-country error correlations.</a:t>
            </a:r>
            <a:endParaRPr lang="en-US" sz="1600"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name="Slide 2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23622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Post-Estimation Diagnostics</a:t>
            </a:r>
            <a:endParaRPr lang="en-US" sz="1600" dirty="0"/>
          </a:p>
        </p:txBody>
      </p:sp>
      <p:sp>
        <p:nvSpPr>
          <p:cNvPr id="4" name="Shape 1"/>
          <p:cNvSpPr/>
          <p:nvPr/>
        </p:nvSpPr>
        <p:spPr>
          <a:xfrm>
            <a:off x="254000" y="3073400"/>
            <a:ext cx="11684000" cy="1422400"/>
          </a:xfrm>
          <a:custGeom>
            <a:avLst/>
            <a:gdLst/>
            <a:ahLst/>
            <a:cxnLst/>
            <a:rect l="l" t="t" r="r" b="b"/>
            <a:pathLst>
              <a:path w="11684000" h="1422400">
                <a:moveTo>
                  <a:pt x="101602" y="0"/>
                </a:moveTo>
                <a:lnTo>
                  <a:pt x="11582398" y="0"/>
                </a:lnTo>
                <a:cubicBezTo>
                  <a:pt x="11638511" y="0"/>
                  <a:pt x="11684000" y="45489"/>
                  <a:pt x="11684000" y="101602"/>
                </a:cubicBezTo>
                <a:lnTo>
                  <a:pt x="11684000" y="1320798"/>
                </a:lnTo>
                <a:cubicBezTo>
                  <a:pt x="11684000" y="1376911"/>
                  <a:pt x="11638511" y="1422400"/>
                  <a:pt x="115823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333333"/>
          </a:solidFill>
          <a:ln/>
          <a:effectLst>
            <a:outerShdw blurRad="190500" dist="127000" dir="5400000" algn="bl" rotWithShape="0">
              <a:srgbClr val="000000">
                <a:alpha val="10196"/>
              </a:srgbClr>
            </a:outerShdw>
          </a:effectLst>
        </p:spPr>
      </p:sp>
      <p:sp>
        <p:nvSpPr>
          <p:cNvPr id="5" name="Text 2"/>
          <p:cNvSpPr/>
          <p:nvPr/>
        </p:nvSpPr>
        <p:spPr>
          <a:xfrm>
            <a:off x="457200" y="3295650"/>
            <a:ext cx="6062980" cy="977900"/>
          </a:xfrm>
          <a:prstGeom prst="rect">
            <a:avLst/>
          </a:prstGeom>
          <a:noFill/>
          <a:ln/>
        </p:spPr>
        <p:txBody>
          <a:bodyPr wrap="square" lIns="0" tIns="0" rIns="0" bIns="0" rtlCol="0" anchor="ctr"/>
          <a:lstStyle/>
          <a:p>
            <a:pPr marL="0" indent="0">
              <a:lnSpc>
                <a:spcPct val="120000"/>
              </a:lnSpc>
              <a:buNone/>
            </a:pPr>
            <a:r>
              <a:rPr lang="en-US" sz="1400" dirty="0">
                <a:solidFill>
                  <a:srgbClr val="FFFFFF"/>
                </a:solidFill>
                <a:latin typeface="MiSans" pitchFamily="34" charset="0"/>
                <a:ea typeface="MiSans" pitchFamily="34" charset="-122"/>
                <a:cs typeface="MiSans" pitchFamily="34" charset="-120"/>
              </a:rPr>
              <a:t>xttest3 // heteroskedasticity xtserial inf bdgdp resimp debtgdp cbfin exrvol // serial corr xtcsd, pesaran // cross-dependence estat correlation // SURE residual corr</a:t>
            </a:r>
            <a:endParaRPr lang="en-US" sz="1600" dirty="0"/>
          </a:p>
        </p:txBody>
      </p:sp>
      <p:sp>
        <p:nvSpPr>
          <p:cNvPr id="6" name="Text 3">
            <a:extLst>
              <a:ext uri="{FF2B5EF4-FFF2-40B4-BE49-F238E27FC236}">
                <a16:creationId xmlns:a16="http://schemas.microsoft.com/office/drawing/2014/main" id="{6B3B07C2-2D14-E2BF-6080-A2DF324B110D}"/>
              </a:ext>
            </a:extLst>
          </p:cNvPr>
          <p:cNvSpPr/>
          <p:nvPr/>
        </p:nvSpPr>
        <p:spPr>
          <a:xfrm>
            <a:off x="254000" y="5334000"/>
            <a:ext cx="12192000" cy="254000"/>
          </a:xfrm>
          <a:prstGeom prst="rect">
            <a:avLst/>
          </a:prstGeom>
          <a:noFill/>
          <a:ln/>
        </p:spPr>
        <p:txBody>
          <a:bodyPr wrap="square" lIns="0" tIns="0" rIns="0" bIns="0" rtlCol="0" anchor="ctr"/>
          <a:lstStyle/>
          <a:p>
            <a:pPr marL="0" indent="0">
              <a:lnSpc>
                <a:spcPct val="120000"/>
              </a:lnSpc>
              <a:buNone/>
            </a:pPr>
            <a:r>
              <a:rPr lang="en-US" sz="1400" dirty="0">
                <a:solidFill>
                  <a:srgbClr val="333333"/>
                </a:solidFill>
                <a:latin typeface="MiSans" pitchFamily="34" charset="0"/>
                <a:ea typeface="MiSans" pitchFamily="34" charset="-122"/>
                <a:cs typeface="MiSans" pitchFamily="34" charset="-120"/>
              </a:rPr>
              <a:t>Confirms model stability and validates the SURE specification.</a:t>
            </a:r>
            <a:endParaRPr lang="en-US" sz="1600"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name="Slide 26">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06</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Findings</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name="Slide 2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21336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Unit Root &amp; Cointegration</a:t>
            </a:r>
            <a:endParaRPr lang="en-US" sz="1600" dirty="0"/>
          </a:p>
        </p:txBody>
      </p:sp>
      <p:sp>
        <p:nvSpPr>
          <p:cNvPr id="4" name="Text 1"/>
          <p:cNvSpPr/>
          <p:nvPr/>
        </p:nvSpPr>
        <p:spPr>
          <a:xfrm>
            <a:off x="1012613" y="2844800"/>
            <a:ext cx="2717800" cy="406400"/>
          </a:xfrm>
          <a:prstGeom prst="rect">
            <a:avLst/>
          </a:prstGeom>
          <a:noFill/>
          <a:ln/>
        </p:spPr>
        <p:txBody>
          <a:bodyPr wrap="square" lIns="0" tIns="0" rIns="0" bIns="0" rtlCol="0" anchor="ctr"/>
          <a:lstStyle/>
          <a:p>
            <a:pPr marL="0" indent="0" algn="ctr">
              <a:lnSpc>
                <a:spcPct val="110000"/>
              </a:lnSpc>
              <a:buNone/>
            </a:pPr>
            <a:r>
              <a:rPr lang="en-US" sz="2400" dirty="0">
                <a:solidFill>
                  <a:srgbClr val="333333"/>
                </a:solidFill>
                <a:latin typeface="Noto Sans SC" pitchFamily="34" charset="0"/>
                <a:ea typeface="Noto Sans SC" pitchFamily="34" charset="-122"/>
                <a:cs typeface="Noto Sans SC" pitchFamily="34" charset="-120"/>
              </a:rPr>
              <a:t>ADF &amp; PP Tests</a:t>
            </a:r>
            <a:endParaRPr lang="en-US" sz="1600" dirty="0"/>
          </a:p>
        </p:txBody>
      </p:sp>
      <p:sp>
        <p:nvSpPr>
          <p:cNvPr id="5" name="Text 2"/>
          <p:cNvSpPr/>
          <p:nvPr/>
        </p:nvSpPr>
        <p:spPr>
          <a:xfrm>
            <a:off x="1266613" y="3352800"/>
            <a:ext cx="22098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All variables are </a:t>
            </a:r>
            <a:r>
              <a:rPr lang="en-US" sz="1800" dirty="0">
                <a:solidFill>
                  <a:srgbClr val="FF8F00"/>
                </a:solidFill>
                <a:latin typeface="MiSans" pitchFamily="34" charset="0"/>
                <a:ea typeface="MiSans" pitchFamily="34" charset="-122"/>
                <a:cs typeface="MiSans" pitchFamily="34" charset="-120"/>
              </a:rPr>
              <a:t>I(1)</a:t>
            </a:r>
            <a:endParaRPr lang="en-US" sz="1600" dirty="0"/>
          </a:p>
        </p:txBody>
      </p:sp>
      <p:sp>
        <p:nvSpPr>
          <p:cNvPr id="6" name="Text 3"/>
          <p:cNvSpPr/>
          <p:nvPr/>
        </p:nvSpPr>
        <p:spPr>
          <a:xfrm>
            <a:off x="1012613" y="3708400"/>
            <a:ext cx="27178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Integrated of order one</a:t>
            </a:r>
            <a:endParaRPr lang="en-US" sz="1600" dirty="0"/>
          </a:p>
        </p:txBody>
      </p:sp>
      <p:sp>
        <p:nvSpPr>
          <p:cNvPr id="7" name="Shape 4"/>
          <p:cNvSpPr/>
          <p:nvPr/>
        </p:nvSpPr>
        <p:spPr>
          <a:xfrm>
            <a:off x="5543973" y="3105150"/>
            <a:ext cx="685800" cy="609600"/>
          </a:xfrm>
          <a:custGeom>
            <a:avLst/>
            <a:gdLst/>
            <a:ahLst/>
            <a:cxnLst/>
            <a:rect l="l" t="t" r="r" b="b"/>
            <a:pathLst>
              <a:path w="685800" h="609600">
                <a:moveTo>
                  <a:pt x="674608" y="331708"/>
                </a:moveTo>
                <a:cubicBezTo>
                  <a:pt x="689491" y="316825"/>
                  <a:pt x="689491" y="292656"/>
                  <a:pt x="674608" y="277773"/>
                </a:cubicBezTo>
                <a:lnTo>
                  <a:pt x="522208" y="125373"/>
                </a:lnTo>
                <a:cubicBezTo>
                  <a:pt x="507325" y="110490"/>
                  <a:pt x="483156" y="110490"/>
                  <a:pt x="468273" y="125373"/>
                </a:cubicBezTo>
                <a:cubicBezTo>
                  <a:pt x="453390" y="140256"/>
                  <a:pt x="453390" y="164425"/>
                  <a:pt x="468273" y="179308"/>
                </a:cubicBezTo>
                <a:lnTo>
                  <a:pt x="555665" y="266700"/>
                </a:lnTo>
                <a:lnTo>
                  <a:pt x="38100" y="266700"/>
                </a:lnTo>
                <a:cubicBezTo>
                  <a:pt x="17026" y="266700"/>
                  <a:pt x="0" y="283726"/>
                  <a:pt x="0" y="304800"/>
                </a:cubicBezTo>
                <a:cubicBezTo>
                  <a:pt x="0" y="325874"/>
                  <a:pt x="17026" y="342900"/>
                  <a:pt x="38100" y="342900"/>
                </a:cubicBezTo>
                <a:lnTo>
                  <a:pt x="555665" y="342900"/>
                </a:lnTo>
                <a:lnTo>
                  <a:pt x="468273" y="430292"/>
                </a:lnTo>
                <a:cubicBezTo>
                  <a:pt x="453390" y="445175"/>
                  <a:pt x="453390" y="469344"/>
                  <a:pt x="468273" y="484227"/>
                </a:cubicBezTo>
                <a:cubicBezTo>
                  <a:pt x="483156" y="499110"/>
                  <a:pt x="507325" y="499110"/>
                  <a:pt x="522208" y="484227"/>
                </a:cubicBezTo>
                <a:lnTo>
                  <a:pt x="674608" y="331827"/>
                </a:lnTo>
                <a:close/>
              </a:path>
            </a:pathLst>
          </a:custGeom>
          <a:solidFill>
            <a:srgbClr val="4CAF50"/>
          </a:solidFill>
          <a:ln/>
        </p:spPr>
      </p:sp>
      <p:sp>
        <p:nvSpPr>
          <p:cNvPr id="8" name="Text 5"/>
          <p:cNvSpPr/>
          <p:nvPr/>
        </p:nvSpPr>
        <p:spPr>
          <a:xfrm>
            <a:off x="8039523" y="2844800"/>
            <a:ext cx="3136900" cy="406400"/>
          </a:xfrm>
          <a:prstGeom prst="rect">
            <a:avLst/>
          </a:prstGeom>
          <a:noFill/>
          <a:ln/>
        </p:spPr>
        <p:txBody>
          <a:bodyPr wrap="square" lIns="0" tIns="0" rIns="0" bIns="0" rtlCol="0" anchor="ctr"/>
          <a:lstStyle/>
          <a:p>
            <a:pPr marL="0" indent="0" algn="ctr">
              <a:lnSpc>
                <a:spcPct val="110000"/>
              </a:lnSpc>
              <a:buNone/>
            </a:pPr>
            <a:r>
              <a:rPr lang="en-US" sz="2400" dirty="0">
                <a:solidFill>
                  <a:srgbClr val="333333"/>
                </a:solidFill>
                <a:latin typeface="Noto Sans SC" pitchFamily="34" charset="0"/>
                <a:ea typeface="Noto Sans SC" pitchFamily="34" charset="-122"/>
                <a:cs typeface="Noto Sans SC" pitchFamily="34" charset="-120"/>
              </a:rPr>
              <a:t>ARDL Bounds Test</a:t>
            </a:r>
            <a:endParaRPr lang="en-US" sz="1600" dirty="0"/>
          </a:p>
        </p:txBody>
      </p:sp>
      <p:sp>
        <p:nvSpPr>
          <p:cNvPr id="9" name="Text 6"/>
          <p:cNvSpPr/>
          <p:nvPr/>
        </p:nvSpPr>
        <p:spPr>
          <a:xfrm>
            <a:off x="8039523" y="3352800"/>
            <a:ext cx="31369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F-stats &gt; I(1) bound</a:t>
            </a:r>
            <a:endParaRPr lang="en-US" sz="1600" dirty="0"/>
          </a:p>
        </p:txBody>
      </p:sp>
      <p:sp>
        <p:nvSpPr>
          <p:cNvPr id="10" name="Text 7"/>
          <p:cNvSpPr/>
          <p:nvPr/>
        </p:nvSpPr>
        <p:spPr>
          <a:xfrm>
            <a:off x="8293523" y="3708400"/>
            <a:ext cx="2628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for </a:t>
            </a:r>
            <a:r>
              <a:rPr lang="en-US" sz="1400" dirty="0">
                <a:solidFill>
                  <a:srgbClr val="4CAF50"/>
                </a:solidFill>
                <a:latin typeface="MiSans" pitchFamily="34" charset="0"/>
                <a:ea typeface="MiSans" pitchFamily="34" charset="-122"/>
                <a:cs typeface="MiSans" pitchFamily="34" charset="-120"/>
              </a:rPr>
              <a:t>all countries</a:t>
            </a:r>
            <a:endParaRPr lang="en-US" sz="1600" dirty="0"/>
          </a:p>
        </p:txBody>
      </p:sp>
      <p:sp>
        <p:nvSpPr>
          <p:cNvPr id="11" name="Text 8"/>
          <p:cNvSpPr/>
          <p:nvPr/>
        </p:nvSpPr>
        <p:spPr>
          <a:xfrm>
            <a:off x="254000" y="4368800"/>
            <a:ext cx="11684000" cy="355600"/>
          </a:xfrm>
          <a:prstGeom prst="rect">
            <a:avLst/>
          </a:prstGeom>
          <a:noFill/>
          <a:ln/>
        </p:spPr>
        <p:txBody>
          <a:bodyPr wrap="square" lIns="0" tIns="0" rIns="0" bIns="0" rtlCol="0" anchor="ctr"/>
          <a:lstStyle/>
          <a:p>
            <a:pPr marL="0" indent="0" algn="ctr">
              <a:lnSpc>
                <a:spcPct val="120000"/>
              </a:lnSpc>
              <a:buNone/>
            </a:pPr>
            <a:r>
              <a:rPr lang="en-US" sz="2000" dirty="0">
                <a:solidFill>
                  <a:srgbClr val="333333"/>
                </a:solidFill>
                <a:latin typeface="Noto Sans SC" pitchFamily="34" charset="0"/>
                <a:ea typeface="Noto Sans SC" pitchFamily="34" charset="-122"/>
                <a:cs typeface="Noto Sans SC" pitchFamily="34" charset="-120"/>
              </a:rPr>
              <a:t>Conclusion: Long-run equilibrium relationships exist. </a:t>
            </a:r>
            <a:r>
              <a:rPr lang="en-US" sz="2000" dirty="0">
                <a:solidFill>
                  <a:srgbClr val="3F51B5"/>
                </a:solidFill>
                <a:latin typeface="Noto Sans SC" pitchFamily="34" charset="0"/>
                <a:ea typeface="Noto Sans SC" pitchFamily="34" charset="-122"/>
                <a:cs typeface="Noto Sans SC" pitchFamily="34" charset="-120"/>
              </a:rPr>
              <a:t>✓</a:t>
            </a:r>
            <a:endParaRPr lang="en-US" sz="160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name="Slide 28">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4224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Long-Run Coefficients</a:t>
            </a:r>
            <a:endParaRPr lang="en-US" sz="1600" dirty="0"/>
          </a:p>
        </p:txBody>
      </p:sp>
      <p:sp>
        <p:nvSpPr>
          <p:cNvPr id="4" name="Shape 1"/>
          <p:cNvSpPr/>
          <p:nvPr/>
        </p:nvSpPr>
        <p:spPr>
          <a:xfrm>
            <a:off x="838200" y="2235200"/>
            <a:ext cx="4673600" cy="2590800"/>
          </a:xfrm>
          <a:custGeom>
            <a:avLst/>
            <a:gdLst/>
            <a:ahLst/>
            <a:cxnLst/>
            <a:rect l="l" t="t" r="r" b="b"/>
            <a:pathLst>
              <a:path w="4673600" h="2590800">
                <a:moveTo>
                  <a:pt x="101611" y="0"/>
                </a:moveTo>
                <a:lnTo>
                  <a:pt x="4571989" y="0"/>
                </a:lnTo>
                <a:cubicBezTo>
                  <a:pt x="4628107" y="0"/>
                  <a:pt x="4673600" y="45493"/>
                  <a:pt x="4673600" y="101611"/>
                </a:cubicBezTo>
                <a:lnTo>
                  <a:pt x="4673600" y="2489189"/>
                </a:lnTo>
                <a:cubicBezTo>
                  <a:pt x="4673600" y="2545307"/>
                  <a:pt x="4628107" y="2590800"/>
                  <a:pt x="4571989" y="2590800"/>
                </a:cubicBezTo>
                <a:lnTo>
                  <a:pt x="101611" y="2590800"/>
                </a:lnTo>
                <a:cubicBezTo>
                  <a:pt x="45493" y="2590800"/>
                  <a:pt x="0" y="2545307"/>
                  <a:pt x="0" y="2489189"/>
                </a:cubicBezTo>
                <a:lnTo>
                  <a:pt x="0" y="101611"/>
                </a:lnTo>
                <a:cubicBezTo>
                  <a:pt x="0" y="45530"/>
                  <a:pt x="45530" y="0"/>
                  <a:pt x="101611" y="0"/>
                </a:cubicBezTo>
                <a:close/>
              </a:path>
            </a:pathLst>
          </a:custGeom>
          <a:solidFill>
            <a:srgbClr val="FFC107">
              <a:alpha val="20000"/>
            </a:srgbClr>
          </a:solidFill>
          <a:ln/>
          <a:effectLst>
            <a:outerShdw blurRad="76200" dist="50800" dir="5400000" algn="bl" rotWithShape="0">
              <a:srgbClr val="000000">
                <a:alpha val="10196"/>
              </a:srgbClr>
            </a:outerShdw>
          </a:effectLst>
        </p:spPr>
      </p:sp>
      <p:sp>
        <p:nvSpPr>
          <p:cNvPr id="5" name="Text 2"/>
          <p:cNvSpPr/>
          <p:nvPr/>
        </p:nvSpPr>
        <p:spPr>
          <a:xfrm>
            <a:off x="889000" y="2540000"/>
            <a:ext cx="4572000" cy="406400"/>
          </a:xfrm>
          <a:prstGeom prst="rect">
            <a:avLst/>
          </a:prstGeom>
          <a:noFill/>
          <a:ln/>
        </p:spPr>
        <p:txBody>
          <a:bodyPr wrap="square" lIns="0" tIns="0" rIns="0" bIns="0" rtlCol="0" anchor="ctr"/>
          <a:lstStyle/>
          <a:p>
            <a:pPr marL="0" indent="0" algn="ctr">
              <a:lnSpc>
                <a:spcPct val="110000"/>
              </a:lnSpc>
              <a:buNone/>
            </a:pPr>
            <a:r>
              <a:rPr lang="en-US" sz="2400" dirty="0">
                <a:solidFill>
                  <a:srgbClr val="FF8F00"/>
                </a:solidFill>
                <a:latin typeface="Noto Sans SC" pitchFamily="34" charset="0"/>
                <a:ea typeface="Noto Sans SC" pitchFamily="34" charset="-122"/>
                <a:cs typeface="Noto Sans SC" pitchFamily="34" charset="-120"/>
              </a:rPr>
              <a:t>Fiscal Deficit → Inflation</a:t>
            </a:r>
            <a:endParaRPr lang="en-US" sz="1600" dirty="0"/>
          </a:p>
        </p:txBody>
      </p:sp>
      <p:sp>
        <p:nvSpPr>
          <p:cNvPr id="6" name="Text 3"/>
          <p:cNvSpPr/>
          <p:nvPr/>
        </p:nvSpPr>
        <p:spPr>
          <a:xfrm>
            <a:off x="889000" y="3048000"/>
            <a:ext cx="4572000" cy="762000"/>
          </a:xfrm>
          <a:prstGeom prst="rect">
            <a:avLst/>
          </a:prstGeom>
          <a:noFill/>
          <a:ln/>
        </p:spPr>
        <p:txBody>
          <a:bodyPr wrap="square" lIns="0" tIns="0" rIns="0" bIns="0" rtlCol="0" anchor="ctr"/>
          <a:lstStyle/>
          <a:p>
            <a:pPr marL="0" indent="0" algn="ctr">
              <a:lnSpc>
                <a:spcPct val="80000"/>
              </a:lnSpc>
              <a:buNone/>
            </a:pPr>
            <a:r>
              <a:rPr lang="en-US" sz="6000" dirty="0">
                <a:solidFill>
                  <a:srgbClr val="FF8F00"/>
                </a:solidFill>
                <a:latin typeface="Noto Sans SC" pitchFamily="34" charset="0"/>
                <a:ea typeface="Noto Sans SC" pitchFamily="34" charset="-122"/>
                <a:cs typeface="Noto Sans SC" pitchFamily="34" charset="-120"/>
              </a:rPr>
              <a:t>+</a:t>
            </a:r>
            <a:endParaRPr lang="en-US" sz="1600" dirty="0"/>
          </a:p>
        </p:txBody>
      </p:sp>
      <p:sp>
        <p:nvSpPr>
          <p:cNvPr id="7" name="Text 4"/>
          <p:cNvSpPr/>
          <p:nvPr/>
        </p:nvSpPr>
        <p:spPr>
          <a:xfrm>
            <a:off x="1143000" y="3911600"/>
            <a:ext cx="40640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 positive and significant nexus across all members.</a:t>
            </a:r>
            <a:endParaRPr lang="en-US" sz="1600" dirty="0"/>
          </a:p>
        </p:txBody>
      </p:sp>
      <p:sp>
        <p:nvSpPr>
          <p:cNvPr id="8" name="Shape 5"/>
          <p:cNvSpPr/>
          <p:nvPr/>
        </p:nvSpPr>
        <p:spPr>
          <a:xfrm>
            <a:off x="6680200" y="2387600"/>
            <a:ext cx="4673600" cy="2286000"/>
          </a:xfrm>
          <a:custGeom>
            <a:avLst/>
            <a:gdLst/>
            <a:ahLst/>
            <a:cxnLst/>
            <a:rect l="l" t="t" r="r" b="b"/>
            <a:pathLst>
              <a:path w="4673600" h="2286000">
                <a:moveTo>
                  <a:pt x="101590" y="0"/>
                </a:moveTo>
                <a:lnTo>
                  <a:pt x="4572010" y="0"/>
                </a:lnTo>
                <a:cubicBezTo>
                  <a:pt x="4628117" y="0"/>
                  <a:pt x="4673600" y="45483"/>
                  <a:pt x="4673600" y="101590"/>
                </a:cubicBezTo>
                <a:lnTo>
                  <a:pt x="4673600" y="2184410"/>
                </a:lnTo>
                <a:cubicBezTo>
                  <a:pt x="4673600" y="2240517"/>
                  <a:pt x="4628117" y="2286000"/>
                  <a:pt x="45720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4CAF50">
              <a:alpha val="20000"/>
            </a:srgbClr>
          </a:solidFill>
          <a:ln/>
          <a:effectLst>
            <a:outerShdw blurRad="76200" dist="50800" dir="5400000" algn="bl" rotWithShape="0">
              <a:srgbClr val="000000">
                <a:alpha val="10196"/>
              </a:srgbClr>
            </a:outerShdw>
          </a:effectLst>
        </p:spPr>
      </p:sp>
      <p:sp>
        <p:nvSpPr>
          <p:cNvPr id="9" name="Text 6"/>
          <p:cNvSpPr/>
          <p:nvPr/>
        </p:nvSpPr>
        <p:spPr>
          <a:xfrm>
            <a:off x="6731000" y="2692400"/>
            <a:ext cx="4572000" cy="406400"/>
          </a:xfrm>
          <a:prstGeom prst="rect">
            <a:avLst/>
          </a:prstGeom>
          <a:noFill/>
          <a:ln/>
        </p:spPr>
        <p:txBody>
          <a:bodyPr wrap="square" lIns="0" tIns="0" rIns="0" bIns="0" rtlCol="0" anchor="ctr"/>
          <a:lstStyle/>
          <a:p>
            <a:pPr marL="0" indent="0" algn="ctr">
              <a:lnSpc>
                <a:spcPct val="110000"/>
              </a:lnSpc>
              <a:buNone/>
            </a:pPr>
            <a:r>
              <a:rPr lang="en-US" sz="2400" dirty="0">
                <a:solidFill>
                  <a:srgbClr val="4CAF50"/>
                </a:solidFill>
                <a:latin typeface="Noto Sans SC" pitchFamily="34" charset="0"/>
                <a:ea typeface="Noto Sans SC" pitchFamily="34" charset="-122"/>
                <a:cs typeface="Noto Sans SC" pitchFamily="34" charset="-120"/>
              </a:rPr>
              <a:t>Reserves → Inflation</a:t>
            </a:r>
            <a:endParaRPr lang="en-US" sz="1600" dirty="0"/>
          </a:p>
        </p:txBody>
      </p:sp>
      <p:sp>
        <p:nvSpPr>
          <p:cNvPr id="10" name="Text 7"/>
          <p:cNvSpPr/>
          <p:nvPr/>
        </p:nvSpPr>
        <p:spPr>
          <a:xfrm>
            <a:off x="6731000" y="3200400"/>
            <a:ext cx="4572000" cy="762000"/>
          </a:xfrm>
          <a:prstGeom prst="rect">
            <a:avLst/>
          </a:prstGeom>
          <a:noFill/>
          <a:ln/>
        </p:spPr>
        <p:txBody>
          <a:bodyPr wrap="square" lIns="0" tIns="0" rIns="0" bIns="0" rtlCol="0" anchor="ctr"/>
          <a:lstStyle/>
          <a:p>
            <a:pPr marL="0" indent="0" algn="ctr">
              <a:lnSpc>
                <a:spcPct val="80000"/>
              </a:lnSpc>
              <a:buNone/>
            </a:pPr>
            <a:r>
              <a:rPr lang="en-US" sz="6000" dirty="0">
                <a:solidFill>
                  <a:srgbClr val="4CAF50"/>
                </a:solidFill>
                <a:latin typeface="Noto Sans SC" pitchFamily="34" charset="0"/>
                <a:ea typeface="Noto Sans SC" pitchFamily="34" charset="-122"/>
                <a:cs typeface="Noto Sans SC" pitchFamily="34" charset="-120"/>
              </a:rPr>
              <a:t>-</a:t>
            </a:r>
            <a:endParaRPr lang="en-US" sz="1600" dirty="0"/>
          </a:p>
        </p:txBody>
      </p:sp>
      <p:sp>
        <p:nvSpPr>
          <p:cNvPr id="11" name="Text 8"/>
          <p:cNvSpPr/>
          <p:nvPr/>
        </p:nvSpPr>
        <p:spPr>
          <a:xfrm>
            <a:off x="6731000" y="4064000"/>
            <a:ext cx="4572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 negative link, indicating a stabilizing effect.</a:t>
            </a:r>
            <a:endParaRPr lang="en-US" sz="1600" dirty="0"/>
          </a:p>
        </p:txBody>
      </p:sp>
      <p:sp>
        <p:nvSpPr>
          <p:cNvPr id="12" name="Text 9"/>
          <p:cNvSpPr/>
          <p:nvPr/>
        </p:nvSpPr>
        <p:spPr>
          <a:xfrm>
            <a:off x="0" y="5130800"/>
            <a:ext cx="12192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Key Insight: Fiscal discipline and reserve adequacy are crucial for price stability.</a:t>
            </a:r>
            <a:endParaRPr lang="en-US" sz="1600"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5658485" y="0"/>
            <a:ext cx="6533796" cy="3429000"/>
          </a:xfrm>
          <a:prstGeom prst="roundRect">
            <a:avLst>
              <a:gd name="adj" fmla="val 13872"/>
            </a:avLst>
          </a:prstGeom>
          <a:solidFill>
            <a:srgbClr val="9F70FD"/>
          </a:solidFill>
          <a:ln/>
        </p:spPr>
      </p:sp>
      <p:sp>
        <p:nvSpPr>
          <p:cNvPr id="3" name="Text 1"/>
          <p:cNvSpPr/>
          <p:nvPr/>
        </p:nvSpPr>
        <p:spPr>
          <a:xfrm>
            <a:off x="5658485" y="0"/>
            <a:ext cx="6533796" cy="3429000"/>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4" name="Text 2"/>
          <p:cNvSpPr/>
          <p:nvPr/>
        </p:nvSpPr>
        <p:spPr>
          <a:xfrm>
            <a:off x="563880" y="627380"/>
            <a:ext cx="4660265" cy="908050"/>
          </a:xfrm>
          <a:prstGeom prst="rect">
            <a:avLst/>
          </a:prstGeom>
          <a:noFill/>
          <a:ln/>
        </p:spPr>
        <p:txBody>
          <a:bodyPr wrap="square" lIns="0" tIns="0" rIns="0" bIns="0" rtlCol="0" anchor="t">
            <a:spAutoFit/>
          </a:bodyPr>
          <a:lstStyle/>
          <a:p>
            <a:pPr marL="0" indent="0" algn="l">
              <a:lnSpc>
                <a:spcPct val="100000"/>
              </a:lnSpc>
              <a:buNone/>
            </a:pPr>
            <a:r>
              <a:rPr lang="en-US" sz="6000" b="1" dirty="0">
                <a:solidFill>
                  <a:srgbClr val="000000"/>
                </a:solidFill>
                <a:latin typeface="苹方-简" pitchFamily="34" charset="0"/>
                <a:ea typeface="苹方-简" pitchFamily="34" charset="-122"/>
                <a:cs typeface="苹方-简" pitchFamily="34" charset="-120"/>
              </a:rPr>
              <a:t>CONTENTS</a:t>
            </a:r>
            <a:endParaRPr lang="en-US" sz="1600" dirty="0"/>
          </a:p>
        </p:txBody>
      </p:sp>
      <p:sp>
        <p:nvSpPr>
          <p:cNvPr id="5" name="Shape 3"/>
          <p:cNvSpPr/>
          <p:nvPr/>
        </p:nvSpPr>
        <p:spPr>
          <a:xfrm>
            <a:off x="5658485" y="3429000"/>
            <a:ext cx="6533796" cy="3429000"/>
          </a:xfrm>
          <a:prstGeom prst="roundRect">
            <a:avLst>
              <a:gd name="adj" fmla="val 13872"/>
            </a:avLst>
          </a:prstGeom>
          <a:solidFill>
            <a:srgbClr val="EEA215"/>
          </a:solidFill>
          <a:ln/>
        </p:spPr>
      </p:sp>
      <p:sp>
        <p:nvSpPr>
          <p:cNvPr id="6" name="Text 4"/>
          <p:cNvSpPr/>
          <p:nvPr/>
        </p:nvSpPr>
        <p:spPr>
          <a:xfrm>
            <a:off x="5658485" y="3429000"/>
            <a:ext cx="6533796" cy="3429000"/>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7" name="Shape 5"/>
          <p:cNvSpPr/>
          <p:nvPr/>
        </p:nvSpPr>
        <p:spPr>
          <a:xfrm>
            <a:off x="6111714" y="3754970"/>
            <a:ext cx="5660388" cy="2696939"/>
          </a:xfrm>
          <a:custGeom>
            <a:avLst/>
            <a:gdLst/>
            <a:ahLst/>
            <a:cxnLst/>
            <a:rect l="l" t="t" r="r" b="b"/>
            <a:pathLst>
              <a:path w="5660388" h="2696939">
                <a:moveTo>
                  <a:pt x="5228690" y="0"/>
                </a:moveTo>
                <a:lnTo>
                  <a:pt x="5228690" y="0"/>
                </a:lnTo>
                <a:cubicBezTo>
                  <a:pt x="5089111" y="0"/>
                  <a:pt x="4965190" y="78999"/>
                  <a:pt x="4886087" y="201529"/>
                </a:cubicBezTo>
                <a:cubicBezTo>
                  <a:pt x="4886087" y="201529"/>
                  <a:pt x="4886087" y="201529"/>
                  <a:pt x="4886087" y="201529"/>
                </a:cubicBezTo>
                <a:cubicBezTo>
                  <a:pt x="4806982" y="78999"/>
                  <a:pt x="4683062" y="0"/>
                  <a:pt x="4543483" y="0"/>
                </a:cubicBezTo>
                <a:lnTo>
                  <a:pt x="4543483" y="0"/>
                </a:lnTo>
                <a:cubicBezTo>
                  <a:pt x="4403903" y="0"/>
                  <a:pt x="4279983" y="78999"/>
                  <a:pt x="4200879" y="201529"/>
                </a:cubicBezTo>
                <a:cubicBezTo>
                  <a:pt x="4200879" y="201529"/>
                  <a:pt x="4200879" y="201529"/>
                  <a:pt x="4200879" y="201529"/>
                </a:cubicBezTo>
                <a:cubicBezTo>
                  <a:pt x="4121774" y="78999"/>
                  <a:pt x="3997854" y="0"/>
                  <a:pt x="3858275" y="0"/>
                </a:cubicBezTo>
                <a:lnTo>
                  <a:pt x="3858275" y="0"/>
                </a:lnTo>
                <a:cubicBezTo>
                  <a:pt x="3718695" y="0"/>
                  <a:pt x="3594775" y="78999"/>
                  <a:pt x="3515671" y="201529"/>
                </a:cubicBezTo>
                <a:cubicBezTo>
                  <a:pt x="3515671" y="201529"/>
                  <a:pt x="3515671" y="201529"/>
                  <a:pt x="3515671" y="201529"/>
                </a:cubicBezTo>
                <a:cubicBezTo>
                  <a:pt x="3436567" y="78999"/>
                  <a:pt x="3312646" y="0"/>
                  <a:pt x="3173067" y="0"/>
                </a:cubicBezTo>
                <a:lnTo>
                  <a:pt x="3173067" y="0"/>
                </a:lnTo>
                <a:cubicBezTo>
                  <a:pt x="3033488" y="0"/>
                  <a:pt x="2909567" y="78999"/>
                  <a:pt x="2830463" y="201529"/>
                </a:cubicBezTo>
                <a:cubicBezTo>
                  <a:pt x="2830463" y="201529"/>
                  <a:pt x="2830463" y="201529"/>
                  <a:pt x="2830463" y="201529"/>
                </a:cubicBezTo>
                <a:cubicBezTo>
                  <a:pt x="2751360" y="78999"/>
                  <a:pt x="2627170" y="0"/>
                  <a:pt x="2487860" y="0"/>
                </a:cubicBezTo>
                <a:lnTo>
                  <a:pt x="2487860" y="0"/>
                </a:lnTo>
                <a:cubicBezTo>
                  <a:pt x="2348281" y="0"/>
                  <a:pt x="2224360" y="78999"/>
                  <a:pt x="2145256" y="201529"/>
                </a:cubicBezTo>
                <a:cubicBezTo>
                  <a:pt x="2145256" y="201529"/>
                  <a:pt x="2145256" y="201529"/>
                  <a:pt x="2145256" y="201529"/>
                </a:cubicBezTo>
                <a:cubicBezTo>
                  <a:pt x="2066152" y="78999"/>
                  <a:pt x="1941962" y="0"/>
                  <a:pt x="1802653" y="0"/>
                </a:cubicBezTo>
                <a:lnTo>
                  <a:pt x="1802653" y="0"/>
                </a:lnTo>
                <a:cubicBezTo>
                  <a:pt x="1663073" y="0"/>
                  <a:pt x="1538883" y="78999"/>
                  <a:pt x="1460049" y="201529"/>
                </a:cubicBezTo>
                <a:cubicBezTo>
                  <a:pt x="1460049" y="201529"/>
                  <a:pt x="1460049" y="201529"/>
                  <a:pt x="1460049" y="201529"/>
                </a:cubicBezTo>
                <a:cubicBezTo>
                  <a:pt x="1380945" y="78999"/>
                  <a:pt x="1256754" y="0"/>
                  <a:pt x="1117175" y="0"/>
                </a:cubicBezTo>
                <a:lnTo>
                  <a:pt x="1117175" y="0"/>
                </a:lnTo>
                <a:cubicBezTo>
                  <a:pt x="977595" y="0"/>
                  <a:pt x="853675" y="78999"/>
                  <a:pt x="774571" y="201529"/>
                </a:cubicBezTo>
                <a:cubicBezTo>
                  <a:pt x="774571" y="201529"/>
                  <a:pt x="774571" y="201529"/>
                  <a:pt x="774571" y="201529"/>
                </a:cubicBezTo>
                <a:cubicBezTo>
                  <a:pt x="695737" y="78999"/>
                  <a:pt x="571546" y="0"/>
                  <a:pt x="431967" y="0"/>
                </a:cubicBezTo>
                <a:lnTo>
                  <a:pt x="431967" y="0"/>
                </a:lnTo>
                <a:cubicBezTo>
                  <a:pt x="193575" y="0"/>
                  <a:pt x="0" y="231194"/>
                  <a:pt x="0" y="515914"/>
                </a:cubicBezTo>
                <a:lnTo>
                  <a:pt x="0" y="2181025"/>
                </a:lnTo>
                <a:cubicBezTo>
                  <a:pt x="0" y="2466067"/>
                  <a:pt x="193575" y="2696939"/>
                  <a:pt x="431967" y="2696939"/>
                </a:cubicBezTo>
                <a:lnTo>
                  <a:pt x="431967" y="2696939"/>
                </a:lnTo>
                <a:cubicBezTo>
                  <a:pt x="571546" y="2696939"/>
                  <a:pt x="695467" y="2617939"/>
                  <a:pt x="774571" y="2495410"/>
                </a:cubicBezTo>
                <a:cubicBezTo>
                  <a:pt x="774571" y="2495410"/>
                  <a:pt x="774571" y="2495410"/>
                  <a:pt x="774571" y="2495410"/>
                </a:cubicBezTo>
                <a:cubicBezTo>
                  <a:pt x="853675" y="2617939"/>
                  <a:pt x="977595" y="2696939"/>
                  <a:pt x="1117175" y="2696939"/>
                </a:cubicBezTo>
                <a:lnTo>
                  <a:pt x="1117175" y="2696939"/>
                </a:lnTo>
                <a:cubicBezTo>
                  <a:pt x="1256754" y="2696939"/>
                  <a:pt x="1380675" y="2617939"/>
                  <a:pt x="1459779" y="2495410"/>
                </a:cubicBezTo>
                <a:cubicBezTo>
                  <a:pt x="1459779" y="2495410"/>
                  <a:pt x="1459779" y="2495410"/>
                  <a:pt x="1459779" y="2495410"/>
                </a:cubicBezTo>
                <a:cubicBezTo>
                  <a:pt x="1538883" y="2617939"/>
                  <a:pt x="1662803" y="2696939"/>
                  <a:pt x="1802382" y="2696939"/>
                </a:cubicBezTo>
                <a:lnTo>
                  <a:pt x="1802382" y="2696939"/>
                </a:lnTo>
                <a:cubicBezTo>
                  <a:pt x="1941962" y="2696939"/>
                  <a:pt x="2065882" y="2617939"/>
                  <a:pt x="2144986" y="2495410"/>
                </a:cubicBezTo>
                <a:cubicBezTo>
                  <a:pt x="2144986" y="2495410"/>
                  <a:pt x="2144986" y="2495410"/>
                  <a:pt x="2144986" y="2495410"/>
                </a:cubicBezTo>
                <a:cubicBezTo>
                  <a:pt x="2224090" y="2617939"/>
                  <a:pt x="2348011" y="2696939"/>
                  <a:pt x="2487590" y="2696939"/>
                </a:cubicBezTo>
                <a:lnTo>
                  <a:pt x="2487590" y="2696939"/>
                </a:lnTo>
                <a:cubicBezTo>
                  <a:pt x="2627170" y="2696939"/>
                  <a:pt x="2751090" y="2617939"/>
                  <a:pt x="2830194" y="2495410"/>
                </a:cubicBezTo>
                <a:cubicBezTo>
                  <a:pt x="2830194" y="2495410"/>
                  <a:pt x="2830194" y="2495410"/>
                  <a:pt x="2830194" y="2495410"/>
                </a:cubicBezTo>
                <a:cubicBezTo>
                  <a:pt x="2909297" y="2617939"/>
                  <a:pt x="3033218" y="2696939"/>
                  <a:pt x="3172797" y="2696939"/>
                </a:cubicBezTo>
                <a:lnTo>
                  <a:pt x="3172797" y="2696939"/>
                </a:lnTo>
                <a:cubicBezTo>
                  <a:pt x="3312376" y="2696939"/>
                  <a:pt x="3436297" y="2617939"/>
                  <a:pt x="3515401" y="2495410"/>
                </a:cubicBezTo>
                <a:cubicBezTo>
                  <a:pt x="3515401" y="2495410"/>
                  <a:pt x="3515401" y="2495410"/>
                  <a:pt x="3515401" y="2495410"/>
                </a:cubicBezTo>
                <a:cubicBezTo>
                  <a:pt x="3594505" y="2617939"/>
                  <a:pt x="3718426" y="2696939"/>
                  <a:pt x="3858005" y="2696939"/>
                </a:cubicBezTo>
                <a:lnTo>
                  <a:pt x="3858005" y="2696939"/>
                </a:lnTo>
                <a:cubicBezTo>
                  <a:pt x="3997584" y="2696939"/>
                  <a:pt x="4121505" y="2617939"/>
                  <a:pt x="4200609" y="2495410"/>
                </a:cubicBezTo>
                <a:cubicBezTo>
                  <a:pt x="4200609" y="2495410"/>
                  <a:pt x="4200609" y="2495410"/>
                  <a:pt x="4200609" y="2495410"/>
                </a:cubicBezTo>
                <a:cubicBezTo>
                  <a:pt x="4279713" y="2617939"/>
                  <a:pt x="4403633" y="2696939"/>
                  <a:pt x="4543213" y="2696939"/>
                </a:cubicBezTo>
                <a:lnTo>
                  <a:pt x="4543213" y="2696939"/>
                </a:lnTo>
                <a:cubicBezTo>
                  <a:pt x="4682792" y="2696939"/>
                  <a:pt x="4806713" y="2617939"/>
                  <a:pt x="4885816" y="2495410"/>
                </a:cubicBezTo>
                <a:cubicBezTo>
                  <a:pt x="4885816" y="2495410"/>
                  <a:pt x="4885816" y="2495410"/>
                  <a:pt x="4885816" y="2495410"/>
                </a:cubicBezTo>
                <a:cubicBezTo>
                  <a:pt x="4964920" y="2617939"/>
                  <a:pt x="5088841" y="2696939"/>
                  <a:pt x="5228420" y="2696939"/>
                </a:cubicBezTo>
                <a:lnTo>
                  <a:pt x="5228420" y="2696939"/>
                </a:lnTo>
                <a:cubicBezTo>
                  <a:pt x="5467082" y="2696939"/>
                  <a:pt x="5660388" y="2465745"/>
                  <a:pt x="5660388" y="2181025"/>
                </a:cubicBezTo>
                <a:lnTo>
                  <a:pt x="5660388" y="515914"/>
                </a:lnTo>
                <a:cubicBezTo>
                  <a:pt x="5660657" y="231194"/>
                  <a:pt x="5467352" y="0"/>
                  <a:pt x="5228690" y="0"/>
                </a:cubicBezTo>
                <a:close/>
              </a:path>
            </a:pathLst>
          </a:custGeom>
          <a:solidFill>
            <a:srgbClr val="9F70FD"/>
          </a:solidFill>
          <a:ln/>
        </p:spPr>
      </p:sp>
      <p:sp>
        <p:nvSpPr>
          <p:cNvPr id="8" name="Text 6"/>
          <p:cNvSpPr/>
          <p:nvPr/>
        </p:nvSpPr>
        <p:spPr>
          <a:xfrm>
            <a:off x="6111714" y="3754970"/>
            <a:ext cx="5660388" cy="2696939"/>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9" name="Shape 7"/>
          <p:cNvSpPr/>
          <p:nvPr/>
        </p:nvSpPr>
        <p:spPr>
          <a:xfrm>
            <a:off x="6111714" y="325970"/>
            <a:ext cx="5660388" cy="2696939"/>
          </a:xfrm>
          <a:custGeom>
            <a:avLst/>
            <a:gdLst/>
            <a:ahLst/>
            <a:cxnLst/>
            <a:rect l="l" t="t" r="r" b="b"/>
            <a:pathLst>
              <a:path w="5660388" h="2696939">
                <a:moveTo>
                  <a:pt x="5228690" y="0"/>
                </a:moveTo>
                <a:lnTo>
                  <a:pt x="5228690" y="0"/>
                </a:lnTo>
                <a:cubicBezTo>
                  <a:pt x="5089111" y="0"/>
                  <a:pt x="4965190" y="78999"/>
                  <a:pt x="4886087" y="201529"/>
                </a:cubicBezTo>
                <a:cubicBezTo>
                  <a:pt x="4886087" y="201529"/>
                  <a:pt x="4886087" y="201529"/>
                  <a:pt x="4886087" y="201529"/>
                </a:cubicBezTo>
                <a:cubicBezTo>
                  <a:pt x="4806982" y="78999"/>
                  <a:pt x="4683062" y="0"/>
                  <a:pt x="4543483" y="0"/>
                </a:cubicBezTo>
                <a:lnTo>
                  <a:pt x="4543483" y="0"/>
                </a:lnTo>
                <a:cubicBezTo>
                  <a:pt x="4403903" y="0"/>
                  <a:pt x="4279983" y="78999"/>
                  <a:pt x="4200879" y="201529"/>
                </a:cubicBezTo>
                <a:cubicBezTo>
                  <a:pt x="4200879" y="201529"/>
                  <a:pt x="4200879" y="201529"/>
                  <a:pt x="4200879" y="201529"/>
                </a:cubicBezTo>
                <a:cubicBezTo>
                  <a:pt x="4121774" y="78999"/>
                  <a:pt x="3997854" y="0"/>
                  <a:pt x="3858275" y="0"/>
                </a:cubicBezTo>
                <a:lnTo>
                  <a:pt x="3858275" y="0"/>
                </a:lnTo>
                <a:cubicBezTo>
                  <a:pt x="3718695" y="0"/>
                  <a:pt x="3594775" y="78999"/>
                  <a:pt x="3515671" y="201529"/>
                </a:cubicBezTo>
                <a:cubicBezTo>
                  <a:pt x="3515671" y="201529"/>
                  <a:pt x="3515671" y="201529"/>
                  <a:pt x="3515671" y="201529"/>
                </a:cubicBezTo>
                <a:cubicBezTo>
                  <a:pt x="3436567" y="78999"/>
                  <a:pt x="3312646" y="0"/>
                  <a:pt x="3173067" y="0"/>
                </a:cubicBezTo>
                <a:lnTo>
                  <a:pt x="3173067" y="0"/>
                </a:lnTo>
                <a:cubicBezTo>
                  <a:pt x="3033488" y="0"/>
                  <a:pt x="2909567" y="78999"/>
                  <a:pt x="2830463" y="201529"/>
                </a:cubicBezTo>
                <a:cubicBezTo>
                  <a:pt x="2830463" y="201529"/>
                  <a:pt x="2830463" y="201529"/>
                  <a:pt x="2830463" y="201529"/>
                </a:cubicBezTo>
                <a:cubicBezTo>
                  <a:pt x="2751360" y="78999"/>
                  <a:pt x="2627170" y="0"/>
                  <a:pt x="2487860" y="0"/>
                </a:cubicBezTo>
                <a:lnTo>
                  <a:pt x="2487860" y="0"/>
                </a:lnTo>
                <a:cubicBezTo>
                  <a:pt x="2348281" y="0"/>
                  <a:pt x="2224360" y="78999"/>
                  <a:pt x="2145256" y="201529"/>
                </a:cubicBezTo>
                <a:cubicBezTo>
                  <a:pt x="2145256" y="201529"/>
                  <a:pt x="2145256" y="201529"/>
                  <a:pt x="2145256" y="201529"/>
                </a:cubicBezTo>
                <a:cubicBezTo>
                  <a:pt x="2066152" y="78999"/>
                  <a:pt x="1941962" y="0"/>
                  <a:pt x="1802653" y="0"/>
                </a:cubicBezTo>
                <a:lnTo>
                  <a:pt x="1802653" y="0"/>
                </a:lnTo>
                <a:cubicBezTo>
                  <a:pt x="1663073" y="0"/>
                  <a:pt x="1538883" y="78999"/>
                  <a:pt x="1460049" y="201529"/>
                </a:cubicBezTo>
                <a:cubicBezTo>
                  <a:pt x="1460049" y="201529"/>
                  <a:pt x="1460049" y="201529"/>
                  <a:pt x="1460049" y="201529"/>
                </a:cubicBezTo>
                <a:cubicBezTo>
                  <a:pt x="1380945" y="78999"/>
                  <a:pt x="1256754" y="0"/>
                  <a:pt x="1117175" y="0"/>
                </a:cubicBezTo>
                <a:lnTo>
                  <a:pt x="1117175" y="0"/>
                </a:lnTo>
                <a:cubicBezTo>
                  <a:pt x="977595" y="0"/>
                  <a:pt x="853675" y="78999"/>
                  <a:pt x="774571" y="201529"/>
                </a:cubicBezTo>
                <a:cubicBezTo>
                  <a:pt x="774571" y="201529"/>
                  <a:pt x="774571" y="201529"/>
                  <a:pt x="774571" y="201529"/>
                </a:cubicBezTo>
                <a:cubicBezTo>
                  <a:pt x="695737" y="78999"/>
                  <a:pt x="571546" y="0"/>
                  <a:pt x="431967" y="0"/>
                </a:cubicBezTo>
                <a:lnTo>
                  <a:pt x="431967" y="0"/>
                </a:lnTo>
                <a:cubicBezTo>
                  <a:pt x="193575" y="0"/>
                  <a:pt x="0" y="231194"/>
                  <a:pt x="0" y="515914"/>
                </a:cubicBezTo>
                <a:lnTo>
                  <a:pt x="0" y="2181025"/>
                </a:lnTo>
                <a:cubicBezTo>
                  <a:pt x="0" y="2466067"/>
                  <a:pt x="193575" y="2696939"/>
                  <a:pt x="431967" y="2696939"/>
                </a:cubicBezTo>
                <a:lnTo>
                  <a:pt x="431967" y="2696939"/>
                </a:lnTo>
                <a:cubicBezTo>
                  <a:pt x="571546" y="2696939"/>
                  <a:pt x="695467" y="2617939"/>
                  <a:pt x="774571" y="2495410"/>
                </a:cubicBezTo>
                <a:cubicBezTo>
                  <a:pt x="774571" y="2495410"/>
                  <a:pt x="774571" y="2495410"/>
                  <a:pt x="774571" y="2495410"/>
                </a:cubicBezTo>
                <a:cubicBezTo>
                  <a:pt x="853675" y="2617939"/>
                  <a:pt x="977595" y="2696939"/>
                  <a:pt x="1117175" y="2696939"/>
                </a:cubicBezTo>
                <a:lnTo>
                  <a:pt x="1117175" y="2696939"/>
                </a:lnTo>
                <a:cubicBezTo>
                  <a:pt x="1256754" y="2696939"/>
                  <a:pt x="1380675" y="2617939"/>
                  <a:pt x="1459779" y="2495410"/>
                </a:cubicBezTo>
                <a:cubicBezTo>
                  <a:pt x="1459779" y="2495410"/>
                  <a:pt x="1459779" y="2495410"/>
                  <a:pt x="1459779" y="2495410"/>
                </a:cubicBezTo>
                <a:cubicBezTo>
                  <a:pt x="1538883" y="2617939"/>
                  <a:pt x="1662803" y="2696939"/>
                  <a:pt x="1802382" y="2696939"/>
                </a:cubicBezTo>
                <a:lnTo>
                  <a:pt x="1802382" y="2696939"/>
                </a:lnTo>
                <a:cubicBezTo>
                  <a:pt x="1941962" y="2696939"/>
                  <a:pt x="2065882" y="2617939"/>
                  <a:pt x="2144986" y="2495410"/>
                </a:cubicBezTo>
                <a:cubicBezTo>
                  <a:pt x="2144986" y="2495410"/>
                  <a:pt x="2144986" y="2495410"/>
                  <a:pt x="2144986" y="2495410"/>
                </a:cubicBezTo>
                <a:cubicBezTo>
                  <a:pt x="2224090" y="2617939"/>
                  <a:pt x="2348011" y="2696939"/>
                  <a:pt x="2487590" y="2696939"/>
                </a:cubicBezTo>
                <a:lnTo>
                  <a:pt x="2487590" y="2696939"/>
                </a:lnTo>
                <a:cubicBezTo>
                  <a:pt x="2627170" y="2696939"/>
                  <a:pt x="2751090" y="2617939"/>
                  <a:pt x="2830194" y="2495410"/>
                </a:cubicBezTo>
                <a:cubicBezTo>
                  <a:pt x="2830194" y="2495410"/>
                  <a:pt x="2830194" y="2495410"/>
                  <a:pt x="2830194" y="2495410"/>
                </a:cubicBezTo>
                <a:cubicBezTo>
                  <a:pt x="2909297" y="2617939"/>
                  <a:pt x="3033218" y="2696939"/>
                  <a:pt x="3172797" y="2696939"/>
                </a:cubicBezTo>
                <a:lnTo>
                  <a:pt x="3172797" y="2696939"/>
                </a:lnTo>
                <a:cubicBezTo>
                  <a:pt x="3312376" y="2696939"/>
                  <a:pt x="3436297" y="2617939"/>
                  <a:pt x="3515401" y="2495410"/>
                </a:cubicBezTo>
                <a:cubicBezTo>
                  <a:pt x="3515401" y="2495410"/>
                  <a:pt x="3515401" y="2495410"/>
                  <a:pt x="3515401" y="2495410"/>
                </a:cubicBezTo>
                <a:cubicBezTo>
                  <a:pt x="3594505" y="2617939"/>
                  <a:pt x="3718426" y="2696939"/>
                  <a:pt x="3858005" y="2696939"/>
                </a:cubicBezTo>
                <a:lnTo>
                  <a:pt x="3858005" y="2696939"/>
                </a:lnTo>
                <a:cubicBezTo>
                  <a:pt x="3997584" y="2696939"/>
                  <a:pt x="4121505" y="2617939"/>
                  <a:pt x="4200609" y="2495410"/>
                </a:cubicBezTo>
                <a:cubicBezTo>
                  <a:pt x="4200609" y="2495410"/>
                  <a:pt x="4200609" y="2495410"/>
                  <a:pt x="4200609" y="2495410"/>
                </a:cubicBezTo>
                <a:cubicBezTo>
                  <a:pt x="4279713" y="2617939"/>
                  <a:pt x="4403633" y="2696939"/>
                  <a:pt x="4543213" y="2696939"/>
                </a:cubicBezTo>
                <a:lnTo>
                  <a:pt x="4543213" y="2696939"/>
                </a:lnTo>
                <a:cubicBezTo>
                  <a:pt x="4682792" y="2696939"/>
                  <a:pt x="4806713" y="2617939"/>
                  <a:pt x="4885816" y="2495410"/>
                </a:cubicBezTo>
                <a:cubicBezTo>
                  <a:pt x="4885816" y="2495410"/>
                  <a:pt x="4885816" y="2495410"/>
                  <a:pt x="4885816" y="2495410"/>
                </a:cubicBezTo>
                <a:cubicBezTo>
                  <a:pt x="4964920" y="2617939"/>
                  <a:pt x="5088841" y="2696939"/>
                  <a:pt x="5228420" y="2696939"/>
                </a:cubicBezTo>
                <a:lnTo>
                  <a:pt x="5228420" y="2696939"/>
                </a:lnTo>
                <a:cubicBezTo>
                  <a:pt x="5467082" y="2696939"/>
                  <a:pt x="5660388" y="2465745"/>
                  <a:pt x="5660388" y="2181025"/>
                </a:cubicBezTo>
                <a:lnTo>
                  <a:pt x="5660388" y="515914"/>
                </a:lnTo>
                <a:cubicBezTo>
                  <a:pt x="5660657" y="231194"/>
                  <a:pt x="5467352" y="0"/>
                  <a:pt x="5228690" y="0"/>
                </a:cubicBezTo>
                <a:close/>
              </a:path>
            </a:pathLst>
          </a:custGeom>
          <a:solidFill>
            <a:srgbClr val="F9F4DF"/>
          </a:solidFill>
          <a:ln/>
        </p:spPr>
      </p:sp>
      <p:sp>
        <p:nvSpPr>
          <p:cNvPr id="10" name="Text 8"/>
          <p:cNvSpPr/>
          <p:nvPr/>
        </p:nvSpPr>
        <p:spPr>
          <a:xfrm>
            <a:off x="6111714" y="325970"/>
            <a:ext cx="5660388" cy="2696939"/>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11" name="Shape 9"/>
          <p:cNvSpPr/>
          <p:nvPr/>
        </p:nvSpPr>
        <p:spPr>
          <a:xfrm>
            <a:off x="6111714" y="325970"/>
            <a:ext cx="5660388" cy="2696939"/>
          </a:xfrm>
          <a:custGeom>
            <a:avLst/>
            <a:gdLst/>
            <a:ahLst/>
            <a:cxnLst/>
            <a:rect l="l" t="t" r="r" b="b"/>
            <a:pathLst>
              <a:path w="5660388" h="2696939">
                <a:moveTo>
                  <a:pt x="5228690" y="0"/>
                </a:moveTo>
                <a:lnTo>
                  <a:pt x="5228690" y="0"/>
                </a:lnTo>
                <a:cubicBezTo>
                  <a:pt x="5089111" y="0"/>
                  <a:pt x="4965190" y="78999"/>
                  <a:pt x="4886087" y="201529"/>
                </a:cubicBezTo>
                <a:cubicBezTo>
                  <a:pt x="4886087" y="201529"/>
                  <a:pt x="4886087" y="201529"/>
                  <a:pt x="4886087" y="201529"/>
                </a:cubicBezTo>
                <a:cubicBezTo>
                  <a:pt x="4806982" y="78999"/>
                  <a:pt x="4683062" y="0"/>
                  <a:pt x="4543483" y="0"/>
                </a:cubicBezTo>
                <a:lnTo>
                  <a:pt x="4543483" y="0"/>
                </a:lnTo>
                <a:cubicBezTo>
                  <a:pt x="4403903" y="0"/>
                  <a:pt x="4279983" y="78999"/>
                  <a:pt x="4200879" y="201529"/>
                </a:cubicBezTo>
                <a:cubicBezTo>
                  <a:pt x="4200879" y="201529"/>
                  <a:pt x="4200879" y="201529"/>
                  <a:pt x="4200879" y="201529"/>
                </a:cubicBezTo>
                <a:cubicBezTo>
                  <a:pt x="4121774" y="78999"/>
                  <a:pt x="3997854" y="0"/>
                  <a:pt x="3858275" y="0"/>
                </a:cubicBezTo>
                <a:lnTo>
                  <a:pt x="3858275" y="0"/>
                </a:lnTo>
                <a:cubicBezTo>
                  <a:pt x="3718695" y="0"/>
                  <a:pt x="3594775" y="78999"/>
                  <a:pt x="3515671" y="201529"/>
                </a:cubicBezTo>
                <a:cubicBezTo>
                  <a:pt x="3515671" y="201529"/>
                  <a:pt x="3515671" y="201529"/>
                  <a:pt x="3515671" y="201529"/>
                </a:cubicBezTo>
                <a:cubicBezTo>
                  <a:pt x="3436567" y="78999"/>
                  <a:pt x="3312646" y="0"/>
                  <a:pt x="3173067" y="0"/>
                </a:cubicBezTo>
                <a:lnTo>
                  <a:pt x="3173067" y="0"/>
                </a:lnTo>
                <a:cubicBezTo>
                  <a:pt x="3033488" y="0"/>
                  <a:pt x="2909567" y="78999"/>
                  <a:pt x="2830463" y="201529"/>
                </a:cubicBezTo>
                <a:cubicBezTo>
                  <a:pt x="2830463" y="201529"/>
                  <a:pt x="2830463" y="201529"/>
                  <a:pt x="2830463" y="201529"/>
                </a:cubicBezTo>
                <a:cubicBezTo>
                  <a:pt x="2751360" y="78999"/>
                  <a:pt x="2627170" y="0"/>
                  <a:pt x="2487860" y="0"/>
                </a:cubicBezTo>
                <a:lnTo>
                  <a:pt x="2487860" y="0"/>
                </a:lnTo>
                <a:cubicBezTo>
                  <a:pt x="2348281" y="0"/>
                  <a:pt x="2224360" y="78999"/>
                  <a:pt x="2145256" y="201529"/>
                </a:cubicBezTo>
                <a:cubicBezTo>
                  <a:pt x="2145256" y="201529"/>
                  <a:pt x="2145256" y="201529"/>
                  <a:pt x="2145256" y="201529"/>
                </a:cubicBezTo>
                <a:cubicBezTo>
                  <a:pt x="2066152" y="78999"/>
                  <a:pt x="1941962" y="0"/>
                  <a:pt x="1802653" y="0"/>
                </a:cubicBezTo>
                <a:lnTo>
                  <a:pt x="1802653" y="0"/>
                </a:lnTo>
                <a:cubicBezTo>
                  <a:pt x="1663073" y="0"/>
                  <a:pt x="1538883" y="78999"/>
                  <a:pt x="1460049" y="201529"/>
                </a:cubicBezTo>
                <a:cubicBezTo>
                  <a:pt x="1460049" y="201529"/>
                  <a:pt x="1460049" y="201529"/>
                  <a:pt x="1460049" y="201529"/>
                </a:cubicBezTo>
                <a:cubicBezTo>
                  <a:pt x="1380945" y="78999"/>
                  <a:pt x="1256754" y="0"/>
                  <a:pt x="1117175" y="0"/>
                </a:cubicBezTo>
                <a:lnTo>
                  <a:pt x="1117175" y="0"/>
                </a:lnTo>
                <a:cubicBezTo>
                  <a:pt x="977595" y="0"/>
                  <a:pt x="853675" y="78999"/>
                  <a:pt x="774571" y="201529"/>
                </a:cubicBezTo>
                <a:cubicBezTo>
                  <a:pt x="774571" y="201529"/>
                  <a:pt x="774571" y="201529"/>
                  <a:pt x="774571" y="201529"/>
                </a:cubicBezTo>
                <a:cubicBezTo>
                  <a:pt x="695737" y="78999"/>
                  <a:pt x="571546" y="0"/>
                  <a:pt x="431967" y="0"/>
                </a:cubicBezTo>
                <a:lnTo>
                  <a:pt x="431967" y="0"/>
                </a:lnTo>
                <a:cubicBezTo>
                  <a:pt x="193575" y="0"/>
                  <a:pt x="0" y="231194"/>
                  <a:pt x="0" y="515914"/>
                </a:cubicBezTo>
                <a:lnTo>
                  <a:pt x="0" y="2181025"/>
                </a:lnTo>
                <a:cubicBezTo>
                  <a:pt x="0" y="2466067"/>
                  <a:pt x="193575" y="2696939"/>
                  <a:pt x="431967" y="2696939"/>
                </a:cubicBezTo>
                <a:lnTo>
                  <a:pt x="431967" y="2696939"/>
                </a:lnTo>
                <a:cubicBezTo>
                  <a:pt x="571546" y="2696939"/>
                  <a:pt x="695467" y="2617939"/>
                  <a:pt x="774571" y="2495410"/>
                </a:cubicBezTo>
                <a:cubicBezTo>
                  <a:pt x="774571" y="2495410"/>
                  <a:pt x="774571" y="2495410"/>
                  <a:pt x="774571" y="2495410"/>
                </a:cubicBezTo>
                <a:cubicBezTo>
                  <a:pt x="853675" y="2617939"/>
                  <a:pt x="977595" y="2696939"/>
                  <a:pt x="1117175" y="2696939"/>
                </a:cubicBezTo>
                <a:lnTo>
                  <a:pt x="1117175" y="2696939"/>
                </a:lnTo>
                <a:cubicBezTo>
                  <a:pt x="1256754" y="2696939"/>
                  <a:pt x="1380675" y="2617939"/>
                  <a:pt x="1459779" y="2495410"/>
                </a:cubicBezTo>
                <a:cubicBezTo>
                  <a:pt x="1459779" y="2495410"/>
                  <a:pt x="1459779" y="2495410"/>
                  <a:pt x="1459779" y="2495410"/>
                </a:cubicBezTo>
                <a:cubicBezTo>
                  <a:pt x="1538883" y="2617939"/>
                  <a:pt x="1662803" y="2696939"/>
                  <a:pt x="1802382" y="2696939"/>
                </a:cubicBezTo>
                <a:lnTo>
                  <a:pt x="1802382" y="2696939"/>
                </a:lnTo>
                <a:cubicBezTo>
                  <a:pt x="1941962" y="2696939"/>
                  <a:pt x="2065882" y="2617939"/>
                  <a:pt x="2144986" y="2495410"/>
                </a:cubicBezTo>
                <a:cubicBezTo>
                  <a:pt x="2144986" y="2495410"/>
                  <a:pt x="2144986" y="2495410"/>
                  <a:pt x="2144986" y="2495410"/>
                </a:cubicBezTo>
                <a:cubicBezTo>
                  <a:pt x="2224090" y="2617939"/>
                  <a:pt x="2348011" y="2696939"/>
                  <a:pt x="2487590" y="2696939"/>
                </a:cubicBezTo>
                <a:lnTo>
                  <a:pt x="2487590" y="2696939"/>
                </a:lnTo>
                <a:cubicBezTo>
                  <a:pt x="2627170" y="2696939"/>
                  <a:pt x="2751090" y="2617939"/>
                  <a:pt x="2830194" y="2495410"/>
                </a:cubicBezTo>
                <a:cubicBezTo>
                  <a:pt x="2830194" y="2495410"/>
                  <a:pt x="2830194" y="2495410"/>
                  <a:pt x="2830194" y="2495410"/>
                </a:cubicBezTo>
                <a:cubicBezTo>
                  <a:pt x="2909297" y="2617939"/>
                  <a:pt x="3033218" y="2696939"/>
                  <a:pt x="3172797" y="2696939"/>
                </a:cubicBezTo>
                <a:lnTo>
                  <a:pt x="3172797" y="2696939"/>
                </a:lnTo>
                <a:cubicBezTo>
                  <a:pt x="3312376" y="2696939"/>
                  <a:pt x="3436297" y="2617939"/>
                  <a:pt x="3515401" y="2495410"/>
                </a:cubicBezTo>
                <a:cubicBezTo>
                  <a:pt x="3515401" y="2495410"/>
                  <a:pt x="3515401" y="2495410"/>
                  <a:pt x="3515401" y="2495410"/>
                </a:cubicBezTo>
                <a:cubicBezTo>
                  <a:pt x="3594505" y="2617939"/>
                  <a:pt x="3718426" y="2696939"/>
                  <a:pt x="3858005" y="2696939"/>
                </a:cubicBezTo>
                <a:lnTo>
                  <a:pt x="3858005" y="2696939"/>
                </a:lnTo>
                <a:cubicBezTo>
                  <a:pt x="3997584" y="2696939"/>
                  <a:pt x="4121505" y="2617939"/>
                  <a:pt x="4200609" y="2495410"/>
                </a:cubicBezTo>
                <a:cubicBezTo>
                  <a:pt x="4200609" y="2495410"/>
                  <a:pt x="4200609" y="2495410"/>
                  <a:pt x="4200609" y="2495410"/>
                </a:cubicBezTo>
                <a:cubicBezTo>
                  <a:pt x="4279713" y="2617939"/>
                  <a:pt x="4403633" y="2696939"/>
                  <a:pt x="4543213" y="2696939"/>
                </a:cubicBezTo>
                <a:lnTo>
                  <a:pt x="4543213" y="2696939"/>
                </a:lnTo>
                <a:cubicBezTo>
                  <a:pt x="4682792" y="2696939"/>
                  <a:pt x="4806713" y="2617939"/>
                  <a:pt x="4885816" y="2495410"/>
                </a:cubicBezTo>
                <a:cubicBezTo>
                  <a:pt x="4885816" y="2495410"/>
                  <a:pt x="4885816" y="2495410"/>
                  <a:pt x="4885816" y="2495410"/>
                </a:cubicBezTo>
                <a:cubicBezTo>
                  <a:pt x="4964920" y="2617939"/>
                  <a:pt x="5088841" y="2696939"/>
                  <a:pt x="5228420" y="2696939"/>
                </a:cubicBezTo>
                <a:lnTo>
                  <a:pt x="5228420" y="2696939"/>
                </a:lnTo>
                <a:cubicBezTo>
                  <a:pt x="5467082" y="2696939"/>
                  <a:pt x="5660388" y="2465745"/>
                  <a:pt x="5660388" y="2181025"/>
                </a:cubicBezTo>
                <a:lnTo>
                  <a:pt x="5660388" y="515914"/>
                </a:lnTo>
                <a:cubicBezTo>
                  <a:pt x="5660657" y="231194"/>
                  <a:pt x="5467352" y="0"/>
                  <a:pt x="5228690" y="0"/>
                </a:cubicBezTo>
                <a:close/>
              </a:path>
            </a:pathLst>
          </a:custGeom>
          <a:solidFill>
            <a:srgbClr val="EEA215"/>
          </a:solidFill>
          <a:ln/>
        </p:spPr>
      </p:sp>
      <p:sp>
        <p:nvSpPr>
          <p:cNvPr id="12" name="Text 10"/>
          <p:cNvSpPr/>
          <p:nvPr/>
        </p:nvSpPr>
        <p:spPr>
          <a:xfrm>
            <a:off x="6111714" y="325970"/>
            <a:ext cx="5660388" cy="2696939"/>
          </a:xfrm>
          <a:prstGeom prst="rect">
            <a:avLst/>
          </a:prstGeom>
          <a:noFill/>
          <a:ln/>
        </p:spPr>
        <p:txBody>
          <a:bodyPr wrap="square" lIns="45720" tIns="91440" rIns="91440" bIns="45720" rtlCol="0" anchor="ctr"/>
          <a:lstStyle/>
          <a:p>
            <a:pPr marL="0" indent="0">
              <a:lnSpc>
                <a:spcPct val="100000"/>
              </a:lnSpc>
              <a:buNone/>
            </a:pPr>
            <a:endParaRPr lang="en-US" sz="1600" dirty="0"/>
          </a:p>
        </p:txBody>
      </p:sp>
      <p:pic>
        <p:nvPicPr>
          <p:cNvPr id="13" name="Image 0" descr="https://kimi-img.moonshot.cn/pub/slides/slides_tmpl/image/25-09-02-14:45:43-d2r955pe3tpg8rchurv0.png"/>
          <p:cNvPicPr>
            <a:picLocks noChangeAspect="1"/>
          </p:cNvPicPr>
          <p:nvPr/>
        </p:nvPicPr>
        <p:blipFill>
          <a:blip r:embed="rId3"/>
          <a:stretch>
            <a:fillRect/>
          </a:stretch>
        </p:blipFill>
        <p:spPr>
          <a:xfrm>
            <a:off x="692785" y="1834515"/>
            <a:ext cx="1679575" cy="445770"/>
          </a:xfrm>
          <a:prstGeom prst="rect">
            <a:avLst/>
          </a:prstGeom>
        </p:spPr>
      </p:pic>
      <p:sp>
        <p:nvSpPr>
          <p:cNvPr id="14" name="Text 11"/>
          <p:cNvSpPr/>
          <p:nvPr/>
        </p:nvSpPr>
        <p:spPr>
          <a:xfrm>
            <a:off x="7071360" y="1504315"/>
            <a:ext cx="3602990" cy="901700"/>
          </a:xfrm>
          <a:prstGeom prst="rect">
            <a:avLst/>
          </a:prstGeom>
          <a:noFill/>
          <a:ln/>
        </p:spPr>
        <p:txBody>
          <a:bodyPr wrap="square" lIns="0" tIns="0" rIns="0" bIns="0" rtlCol="0" anchor="t"/>
          <a:lstStyle/>
          <a:p>
            <a:pPr marL="0" indent="0" algn="l">
              <a:lnSpc>
                <a:spcPct val="100000"/>
              </a:lnSpc>
              <a:buNone/>
            </a:pPr>
            <a:r>
              <a:rPr lang="en-US" sz="2400" dirty="0">
                <a:solidFill>
                  <a:srgbClr val="FFFFFF"/>
                </a:solidFill>
                <a:latin typeface="苹方-简" pitchFamily="34" charset="0"/>
                <a:ea typeface="苹方-简" pitchFamily="34" charset="-122"/>
                <a:cs typeface="苹方-简" pitchFamily="34" charset="-120"/>
              </a:rPr>
              <a:t>Findings</a:t>
            </a:r>
            <a:endParaRPr lang="en-US" sz="1600" dirty="0"/>
          </a:p>
        </p:txBody>
      </p:sp>
      <p:sp>
        <p:nvSpPr>
          <p:cNvPr id="15" name="Text 12"/>
          <p:cNvSpPr/>
          <p:nvPr/>
        </p:nvSpPr>
        <p:spPr>
          <a:xfrm>
            <a:off x="7071360" y="4909185"/>
            <a:ext cx="3602990" cy="1107440"/>
          </a:xfrm>
          <a:prstGeom prst="rect">
            <a:avLst/>
          </a:prstGeom>
          <a:noFill/>
          <a:ln/>
        </p:spPr>
        <p:txBody>
          <a:bodyPr wrap="square" lIns="0" tIns="0" rIns="0" bIns="0" rtlCol="0" anchor="t"/>
          <a:lstStyle/>
          <a:p>
            <a:pPr marL="0" indent="0" algn="l">
              <a:lnSpc>
                <a:spcPct val="100000"/>
              </a:lnSpc>
              <a:buNone/>
            </a:pPr>
            <a:r>
              <a:rPr lang="en-US" sz="2400" dirty="0">
                <a:solidFill>
                  <a:srgbClr val="FFF2CA"/>
                </a:solidFill>
                <a:latin typeface="苹方-简" pitchFamily="34" charset="0"/>
                <a:ea typeface="苹方-简" pitchFamily="34" charset="-122"/>
                <a:cs typeface="苹方-简" pitchFamily="34" charset="-120"/>
              </a:rPr>
              <a:t>Policy &amp; End</a:t>
            </a:r>
            <a:endParaRPr lang="en-US" sz="1600"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name="Slide 2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952500"/>
            <a:ext cx="121920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SURE Pooled Results</a:t>
            </a:r>
            <a:endParaRPr lang="en-US" sz="1600" dirty="0"/>
          </a:p>
        </p:txBody>
      </p:sp>
      <p:sp>
        <p:nvSpPr>
          <p:cNvPr id="4" name="Shape 1"/>
          <p:cNvSpPr/>
          <p:nvPr/>
        </p:nvSpPr>
        <p:spPr>
          <a:xfrm>
            <a:off x="254000" y="1663700"/>
            <a:ext cx="9753600" cy="3784600"/>
          </a:xfrm>
          <a:custGeom>
            <a:avLst/>
            <a:gdLst/>
            <a:ahLst/>
            <a:cxnLst/>
            <a:rect l="l" t="t" r="r" b="b"/>
            <a:pathLst>
              <a:path w="9753600" h="3784600">
                <a:moveTo>
                  <a:pt x="101617" y="0"/>
                </a:moveTo>
                <a:lnTo>
                  <a:pt x="9651983" y="0"/>
                </a:lnTo>
                <a:cubicBezTo>
                  <a:pt x="9708105" y="0"/>
                  <a:pt x="9753600" y="45495"/>
                  <a:pt x="9753600" y="101617"/>
                </a:cubicBezTo>
                <a:lnTo>
                  <a:pt x="9753600" y="3682983"/>
                </a:lnTo>
                <a:cubicBezTo>
                  <a:pt x="9753600" y="3739105"/>
                  <a:pt x="9708105" y="3784600"/>
                  <a:pt x="9651983" y="3784600"/>
                </a:cubicBezTo>
                <a:lnTo>
                  <a:pt x="101617" y="3784600"/>
                </a:lnTo>
                <a:cubicBezTo>
                  <a:pt x="45495" y="3784600"/>
                  <a:pt x="0" y="3739105"/>
                  <a:pt x="0" y="3682983"/>
                </a:cubicBezTo>
                <a:lnTo>
                  <a:pt x="0" y="101617"/>
                </a:lnTo>
                <a:cubicBezTo>
                  <a:pt x="0" y="45533"/>
                  <a:pt x="45533" y="0"/>
                  <a:pt x="101617" y="0"/>
                </a:cubicBezTo>
                <a:close/>
              </a:path>
            </a:pathLst>
          </a:custGeom>
          <a:solidFill>
            <a:srgbClr val="FFC107">
              <a:alpha val="20000"/>
            </a:srgbClr>
          </a:solidFill>
          <a:ln/>
          <a:effectLst>
            <a:outerShdw blurRad="190500" dist="127000" dir="5400000" algn="bl" rotWithShape="0">
              <a:srgbClr val="000000">
                <a:alpha val="10196"/>
              </a:srgbClr>
            </a:outerShdw>
          </a:effectLst>
        </p:spPr>
      </p:sp>
      <p:graphicFrame>
        <p:nvGraphicFramePr>
          <p:cNvPr id="30" name="Table 0"/>
          <p:cNvGraphicFramePr>
            <a:graphicFrameLocks noGrp="1"/>
          </p:cNvGraphicFramePr>
          <p:nvPr>
            <p:extLst>
              <p:ext uri="{D42A27DB-BD31-4B8C-83A1-F6EECF244321}">
                <p14:modId xmlns:p14="http://schemas.microsoft.com/office/powerpoint/2010/main" val="1579011935"/>
              </p:ext>
            </p:extLst>
          </p:nvPr>
        </p:nvGraphicFramePr>
        <p:xfrm>
          <a:off x="558800" y="1968500"/>
          <a:ext cx="9144000" cy="3175002"/>
        </p:xfrm>
        <a:graphic>
          <a:graphicData uri="http://schemas.openxmlformats.org/drawingml/2006/table">
            <a:tbl>
              <a:tblPr/>
              <a:tblGrid>
                <a:gridCol w="3314700">
                  <a:extLst>
                    <a:ext uri="{9D8B030D-6E8A-4147-A177-3AD203B41FA5}">
                      <a16:colId xmlns:a16="http://schemas.microsoft.com/office/drawing/2014/main" val="20000"/>
                    </a:ext>
                  </a:extLst>
                </a:gridCol>
                <a:gridCol w="2806700">
                  <a:extLst>
                    <a:ext uri="{9D8B030D-6E8A-4147-A177-3AD203B41FA5}">
                      <a16:colId xmlns:a16="http://schemas.microsoft.com/office/drawing/2014/main" val="20001"/>
                    </a:ext>
                  </a:extLst>
                </a:gridCol>
                <a:gridCol w="3022600">
                  <a:extLst>
                    <a:ext uri="{9D8B030D-6E8A-4147-A177-3AD203B41FA5}">
                      <a16:colId xmlns:a16="http://schemas.microsoft.com/office/drawing/2014/main" val="20002"/>
                    </a:ext>
                  </a:extLst>
                </a:gridCol>
              </a:tblGrid>
              <a:tr h="529167">
                <a:tc>
                  <a:txBody>
                    <a:bodyPr/>
                    <a:lstStyle/>
                    <a:p>
                      <a:pPr marL="0" indent="0" algn="ctr">
                        <a:buNone/>
                      </a:pPr>
                      <a:r>
                        <a:rPr lang="en-US" sz="1800" b="1" u="none" dirty="0">
                          <a:solidFill>
                            <a:srgbClr val="333333"/>
                          </a:solidFill>
                          <a:latin typeface="微软雅黑" pitchFamily="34" charset="0"/>
                          <a:ea typeface="微软雅黑" pitchFamily="34" charset="-122"/>
                          <a:cs typeface="微软雅黑" pitchFamily="34" charset="-120"/>
                        </a:rPr>
                        <a:t>Parameter</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tc>
                  <a:txBody>
                    <a:bodyPr/>
                    <a:lstStyle/>
                    <a:p>
                      <a:pPr marL="0" indent="0" algn="ctr">
                        <a:buNone/>
                      </a:pPr>
                      <a:r>
                        <a:rPr lang="en-US" sz="1800" b="1" u="none" dirty="0">
                          <a:solidFill>
                            <a:srgbClr val="333333"/>
                          </a:solidFill>
                          <a:latin typeface="微软雅黑" pitchFamily="34" charset="0"/>
                          <a:ea typeface="微软雅黑" pitchFamily="34" charset="-122"/>
                          <a:cs typeface="微软雅黑" pitchFamily="34" charset="-120"/>
                        </a:rPr>
                        <a:t>Coefficient</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tc>
                  <a:txBody>
                    <a:bodyPr/>
                    <a:lstStyle/>
                    <a:p>
                      <a:pPr marL="0" indent="0" algn="ctr">
                        <a:buNone/>
                      </a:pPr>
                      <a:r>
                        <a:rPr lang="en-US" sz="1800" b="1" u="none" dirty="0">
                          <a:solidFill>
                            <a:srgbClr val="333333"/>
                          </a:solidFill>
                          <a:latin typeface="微软雅黑" pitchFamily="34" charset="0"/>
                          <a:ea typeface="微软雅黑" pitchFamily="34" charset="-122"/>
                          <a:cs typeface="微软雅黑" pitchFamily="34" charset="-120"/>
                        </a:rPr>
                        <a:t>Significance</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25400" cap="flat" cmpd="sng" algn="ctr">
                      <a:solidFill>
                        <a:srgbClr val="FF8F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r h="529167">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BDGDP → INF</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b="1" u="none" dirty="0">
                          <a:solidFill>
                            <a:srgbClr val="FF8F00"/>
                          </a:solidFill>
                          <a:latin typeface="微软雅黑" pitchFamily="34" charset="0"/>
                          <a:ea typeface="微软雅黑" pitchFamily="34" charset="-122"/>
                          <a:cs typeface="微软雅黑" pitchFamily="34" charset="-120"/>
                        </a:rPr>
                        <a:t>0.456</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25400" cap="flat" cmpd="sng" algn="ctr">
                      <a:solidFill>
                        <a:srgbClr val="FF8F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1"/>
                  </a:ext>
                </a:extLst>
              </a:tr>
              <a:tr h="529167">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RESIMP → INF</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b="1" u="none" dirty="0">
                          <a:solidFill>
                            <a:srgbClr val="4CAF50"/>
                          </a:solidFill>
                          <a:latin typeface="微软雅黑" pitchFamily="34" charset="0"/>
                          <a:ea typeface="微软雅黑" pitchFamily="34" charset="-122"/>
                          <a:cs typeface="微软雅黑" pitchFamily="34" charset="-120"/>
                        </a:rPr>
                        <a:t>-0.298</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2"/>
                  </a:ext>
                </a:extLst>
              </a:tr>
              <a:tr h="529167">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DEBTGDP → INF</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b="1" u="none" dirty="0">
                          <a:solidFill>
                            <a:srgbClr val="FF8F00"/>
                          </a:solidFill>
                          <a:latin typeface="微软雅黑" pitchFamily="34" charset="0"/>
                          <a:ea typeface="微软雅黑" pitchFamily="34" charset="-122"/>
                          <a:cs typeface="微软雅黑" pitchFamily="34" charset="-120"/>
                        </a:rPr>
                        <a:t>0.123</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3"/>
                  </a:ext>
                </a:extLst>
              </a:tr>
              <a:tr h="529167">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CBFIN → INF</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b="1" u="none" dirty="0">
                          <a:solidFill>
                            <a:srgbClr val="FF8F00"/>
                          </a:solidFill>
                          <a:latin typeface="微软雅黑" pitchFamily="34" charset="0"/>
                          <a:ea typeface="微软雅黑" pitchFamily="34" charset="-122"/>
                          <a:cs typeface="微软雅黑" pitchFamily="34" charset="-120"/>
                        </a:rPr>
                        <a:t>0.087</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4"/>
                  </a:ext>
                </a:extLst>
              </a:tr>
              <a:tr h="529167">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EXRVOL → INF</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ctr">
                        <a:buNone/>
                      </a:pPr>
                      <a:r>
                        <a:rPr lang="en-US" sz="1600" b="1" u="none" dirty="0">
                          <a:solidFill>
                            <a:srgbClr val="FF8F00"/>
                          </a:solidFill>
                          <a:latin typeface="微软雅黑" pitchFamily="34" charset="0"/>
                          <a:ea typeface="微软雅黑" pitchFamily="34" charset="-122"/>
                          <a:cs typeface="微软雅黑" pitchFamily="34" charset="-120"/>
                        </a:rPr>
                        <a:t>0.234</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extLst>
                  <a:ext uri="{0D108BD9-81ED-4DB2-BD59-A6C34878D82A}">
                    <a16:rowId xmlns:a16="http://schemas.microsoft.com/office/drawing/2014/main" val="10005"/>
                  </a:ext>
                </a:extLst>
              </a:tr>
            </a:tbl>
          </a:graphicData>
        </a:graphic>
      </p:graphicFrame>
      <p:sp>
        <p:nvSpPr>
          <p:cNvPr id="6" name="Text 2"/>
          <p:cNvSpPr/>
          <p:nvPr/>
        </p:nvSpPr>
        <p:spPr>
          <a:xfrm>
            <a:off x="0" y="5651500"/>
            <a:ext cx="121920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 ppan&gt;</a:t>
            </a:r>
            <a:endParaRPr lang="en-US" sz="1600"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name="Slide 30">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1041400"/>
            <a:ext cx="121920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Cross-Equation Correlation Matrix</a:t>
            </a:r>
            <a:endParaRPr lang="en-US" sz="1600" dirty="0"/>
          </a:p>
        </p:txBody>
      </p:sp>
      <p:sp>
        <p:nvSpPr>
          <p:cNvPr id="4" name="Text 1"/>
          <p:cNvSpPr/>
          <p:nvPr/>
        </p:nvSpPr>
        <p:spPr>
          <a:xfrm>
            <a:off x="254000" y="1752600"/>
            <a:ext cx="116840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Average correlation ≈ 0.67, indicating strong interdependence. Low values for fragile states (e.g., Guinea) suggest heterogeneous shock transmission.</a:t>
            </a:r>
            <a:endParaRPr lang="en-US" sz="1600" dirty="0"/>
          </a:p>
        </p:txBody>
      </p:sp>
      <p:pic>
        <p:nvPicPr>
          <p:cNvPr id="5" name="Image 1" descr="https://kimi-web-img.moonshot.cn/img/img-blog.csdnimg.cn/61528db2cd6402e08b2dc256985ccdc439f737d8.png"/>
          <p:cNvPicPr>
            <a:picLocks noChangeAspect="1"/>
          </p:cNvPicPr>
          <p:nvPr/>
        </p:nvPicPr>
        <p:blipFill>
          <a:blip r:embed="rId4"/>
          <a:srcRect t="22490" b="22490"/>
          <a:stretch/>
        </p:blipFill>
        <p:spPr>
          <a:xfrm>
            <a:off x="254000" y="2565400"/>
            <a:ext cx="6502400" cy="3251200"/>
          </a:xfrm>
          <a:prstGeom prst="roundRect">
            <a:avLst>
              <a:gd name="adj" fmla="val 0"/>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name="Slide 3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88265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Convergence Compliance (2000–2023)</a:t>
            </a:r>
            <a:endParaRPr lang="en-US" sz="1600" dirty="0"/>
          </a:p>
        </p:txBody>
      </p:sp>
      <p:graphicFrame>
        <p:nvGraphicFramePr>
          <p:cNvPr id="32" name="Table 0"/>
          <p:cNvGraphicFramePr>
            <a:graphicFrameLocks noGrp="1"/>
          </p:cNvGraphicFramePr>
          <p:nvPr>
            <p:extLst>
              <p:ext uri="{D42A27DB-BD31-4B8C-83A1-F6EECF244321}">
                <p14:modId xmlns:p14="http://schemas.microsoft.com/office/powerpoint/2010/main" val="1579011935"/>
              </p:ext>
            </p:extLst>
          </p:nvPr>
        </p:nvGraphicFramePr>
        <p:xfrm>
          <a:off x="1219200" y="1695450"/>
          <a:ext cx="9753600" cy="4279904"/>
        </p:xfrm>
        <a:graphic>
          <a:graphicData uri="http://schemas.openxmlformats.org/drawingml/2006/table">
            <a:tbl>
              <a:tblPr/>
              <a:tblGrid>
                <a:gridCol w="2400300">
                  <a:extLst>
                    <a:ext uri="{9D8B030D-6E8A-4147-A177-3AD203B41FA5}">
                      <a16:colId xmlns:a16="http://schemas.microsoft.com/office/drawing/2014/main" val="20000"/>
                    </a:ext>
                  </a:extLst>
                </a:gridCol>
                <a:gridCol w="2349500">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gridCol w="2222500">
                  <a:extLst>
                    <a:ext uri="{9D8B030D-6E8A-4147-A177-3AD203B41FA5}">
                      <a16:colId xmlns:a16="http://schemas.microsoft.com/office/drawing/2014/main" val="20003"/>
                    </a:ext>
                  </a:extLst>
                </a:gridCol>
              </a:tblGrid>
              <a:tr h="534988">
                <a:tc>
                  <a:txBody>
                    <a:bodyPr/>
                    <a:lstStyle/>
                    <a:p>
                      <a:pPr marL="0" indent="0" algn="ctr">
                        <a:buNone/>
                      </a:pPr>
                      <a:r>
                        <a:rPr lang="en-US" sz="1800" b="1" u="none" dirty="0">
                          <a:solidFill>
                            <a:srgbClr val="FFFFFF"/>
                          </a:solidFill>
                          <a:latin typeface="微软雅黑" pitchFamily="34" charset="0"/>
                          <a:ea typeface="微软雅黑" pitchFamily="34" charset="-122"/>
                          <a:cs typeface="微软雅黑" pitchFamily="34" charset="-120"/>
                        </a:rPr>
                        <a:t>Country</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solidFill>
                  </a:tcPr>
                </a:tc>
                <a:tc>
                  <a:txBody>
                    <a:bodyPr/>
                    <a:lstStyle/>
                    <a:p>
                      <a:pPr marL="0" indent="0" algn="ctr">
                        <a:buNone/>
                      </a:pPr>
                      <a:r>
                        <a:rPr lang="en-US" sz="1800" b="1" u="none" dirty="0">
                          <a:solidFill>
                            <a:srgbClr val="FFFFFF"/>
                          </a:solidFill>
                          <a:latin typeface="微软雅黑" pitchFamily="34" charset="0"/>
                          <a:ea typeface="微软雅黑" pitchFamily="34" charset="-122"/>
                          <a:cs typeface="微软雅黑" pitchFamily="34" charset="-120"/>
                        </a:rPr>
                        <a:t>Primary %</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solidFill>
                  </a:tcPr>
                </a:tc>
                <a:tc>
                  <a:txBody>
                    <a:bodyPr/>
                    <a:lstStyle/>
                    <a:p>
                      <a:pPr marL="0" indent="0" algn="ctr">
                        <a:buNone/>
                      </a:pPr>
                      <a:r>
                        <a:rPr lang="en-US" sz="1800" b="1" u="none" dirty="0">
                          <a:solidFill>
                            <a:srgbClr val="FFFFFF"/>
                          </a:solidFill>
                          <a:latin typeface="微软雅黑" pitchFamily="34" charset="0"/>
                          <a:ea typeface="微软雅黑" pitchFamily="34" charset="-122"/>
                          <a:cs typeface="微软雅黑" pitchFamily="34" charset="-120"/>
                        </a:rPr>
                        <a:t>Secondary %</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solidFill>
                  </a:tcPr>
                </a:tc>
                <a:tc>
                  <a:txBody>
                    <a:bodyPr/>
                    <a:lstStyle/>
                    <a:p>
                      <a:pPr marL="0" indent="0" algn="ctr">
                        <a:buNone/>
                      </a:pPr>
                      <a:r>
                        <a:rPr lang="en-US" sz="1800" b="1" u="none" dirty="0">
                          <a:solidFill>
                            <a:srgbClr val="FFFFFF"/>
                          </a:solidFill>
                          <a:latin typeface="微软雅黑" pitchFamily="34" charset="0"/>
                          <a:ea typeface="微软雅黑" pitchFamily="34" charset="-122"/>
                          <a:cs typeface="微软雅黑" pitchFamily="34" charset="-120"/>
                        </a:rPr>
                        <a:t>Overall %</a:t>
                      </a:r>
                      <a:endParaRPr lang="en-US" sz="18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solidFill>
                  </a:tcPr>
                </a:tc>
                <a:extLst>
                  <a:ext uri="{0D108BD9-81ED-4DB2-BD59-A6C34878D82A}">
                    <a16:rowId xmlns:a16="http://schemas.microsoft.com/office/drawing/2014/main" val="10000"/>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Nigeria</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72.7</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59.1</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b="1" u="none" dirty="0">
                          <a:solidFill>
                            <a:srgbClr val="4CAF50"/>
                          </a:solidFill>
                          <a:latin typeface="微软雅黑" pitchFamily="34" charset="0"/>
                          <a:ea typeface="微软雅黑" pitchFamily="34" charset="-122"/>
                          <a:cs typeface="微软雅黑" pitchFamily="34" charset="-120"/>
                        </a:rPr>
                        <a:t>66.9</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1"/>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The Gambia</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68.2</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45.5</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56.8</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2"/>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Ghana</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54.5</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36.4</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45.5</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3"/>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Sierra Leone</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50.0</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31.8</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40.9</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4"/>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Liberia</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40.9</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27.3</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34.1</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5"/>
                  </a:ext>
                </a:extLst>
              </a:tr>
              <a:tr h="534988">
                <a:tc>
                  <a:txBody>
                    <a:bodyPr/>
                    <a:lstStyle/>
                    <a:p>
                      <a:pPr marL="0" indent="0" algn="ctr">
                        <a:buNone/>
                      </a:pPr>
                      <a:r>
                        <a:rPr lang="en-US" sz="1600" b="1" u="none" dirty="0">
                          <a:solidFill>
                            <a:srgbClr val="333333"/>
                          </a:solidFill>
                          <a:latin typeface="微软雅黑" pitchFamily="34" charset="0"/>
                          <a:ea typeface="微软雅黑" pitchFamily="34" charset="-122"/>
                          <a:cs typeface="微软雅黑" pitchFamily="34" charset="-120"/>
                        </a:rPr>
                        <a:t>Guinea</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31.8</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ctr">
                        <a:buNone/>
                      </a:pPr>
                      <a:r>
                        <a:rPr lang="en-US" sz="1600" u="none" dirty="0">
                          <a:solidFill>
                            <a:srgbClr val="333333"/>
                          </a:solidFill>
                          <a:latin typeface="微软雅黑" pitchFamily="34" charset="0"/>
                          <a:ea typeface="微软雅黑" pitchFamily="34" charset="-122"/>
                          <a:cs typeface="微软雅黑" pitchFamily="34" charset="-120"/>
                        </a:rPr>
                        <a:t>22.7</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tc>
                  <a:txBody>
                    <a:bodyPr/>
                    <a:lstStyle/>
                    <a:p>
                      <a:pPr marL="0" indent="0" algn="ctr">
                        <a:buNone/>
                      </a:pPr>
                      <a:r>
                        <a:rPr lang="en-US" sz="1600" b="1" u="none" dirty="0">
                          <a:solidFill>
                            <a:srgbClr val="FF8F00"/>
                          </a:solidFill>
                          <a:latin typeface="微软雅黑" pitchFamily="34" charset="0"/>
                          <a:ea typeface="微软雅黑" pitchFamily="34" charset="-122"/>
                          <a:cs typeface="微软雅黑" pitchFamily="34" charset="-120"/>
                        </a:rPr>
                        <a:t>27.3</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12700" cap="flat" cmpd="sng" algn="ctr">
                      <a:solidFill>
                        <a:srgbClr val="000000"/>
                      </a:solidFill>
                      <a:prstDash val="solid"/>
                      <a:round/>
                      <a:headEnd type="none" w="med" len="med"/>
                      <a:tailEnd type="none" w="med" len="med"/>
                    </a:lnT>
                    <a:lnB w="0" cap="flat" cmpd="sng" algn="ctr">
                      <a:noFill/>
                    </a:lnB>
                    <a:solidFill>
                      <a:srgbClr val="FFFFFF">
                        <a:alpha val="0"/>
                      </a:srgbClr>
                    </a:solidFill>
                  </a:tcPr>
                </a:tc>
                <a:extLst>
                  <a:ext uri="{0D108BD9-81ED-4DB2-BD59-A6C34878D82A}">
                    <a16:rowId xmlns:a16="http://schemas.microsoft.com/office/drawing/2014/main" val="10006"/>
                  </a:ext>
                </a:extLst>
              </a:tr>
              <a:tr h="534988">
                <a:tc>
                  <a:txBody>
                    <a:bodyPr/>
                    <a:lstStyle/>
                    <a:p>
                      <a:pPr marL="0" indent="0" algn="ctr">
                        <a:buNone/>
                      </a:pPr>
                      <a:r>
                        <a:rPr lang="en-US" sz="1600" b="1" u="none" dirty="0">
                          <a:solidFill>
                            <a:srgbClr val="FFFFFF"/>
                          </a:solidFill>
                          <a:latin typeface="微软雅黑" pitchFamily="34" charset="0"/>
                          <a:ea typeface="微软雅黑" pitchFamily="34" charset="-122"/>
                          <a:cs typeface="微软雅黑" pitchFamily="34" charset="-120"/>
                        </a:rPr>
                        <a:t>Average</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alpha val="80000"/>
                      </a:srgbClr>
                    </a:solidFill>
                  </a:tcPr>
                </a:tc>
                <a:tc>
                  <a:txBody>
                    <a:bodyPr/>
                    <a:lstStyle/>
                    <a:p>
                      <a:pPr marL="0" indent="0" algn="ctr">
                        <a:buNone/>
                      </a:pPr>
                      <a:r>
                        <a:rPr lang="en-US" sz="1600" b="1" u="none" dirty="0">
                          <a:solidFill>
                            <a:srgbClr val="FFFFFF"/>
                          </a:solidFill>
                          <a:latin typeface="微软雅黑" pitchFamily="34" charset="0"/>
                          <a:ea typeface="微软雅黑" pitchFamily="34" charset="-122"/>
                          <a:cs typeface="微软雅黑" pitchFamily="34" charset="-120"/>
                        </a:rPr>
                        <a:t>53.0</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alpha val="80000"/>
                      </a:srgbClr>
                    </a:solidFill>
                  </a:tcPr>
                </a:tc>
                <a:tc>
                  <a:txBody>
                    <a:bodyPr/>
                    <a:lstStyle/>
                    <a:p>
                      <a:pPr marL="0" indent="0" algn="ctr">
                        <a:buNone/>
                      </a:pPr>
                      <a:r>
                        <a:rPr lang="en-US" sz="1600" b="1" u="none" dirty="0">
                          <a:solidFill>
                            <a:srgbClr val="FFFFFF"/>
                          </a:solidFill>
                          <a:latin typeface="微软雅黑" pitchFamily="34" charset="0"/>
                          <a:ea typeface="微软雅黑" pitchFamily="34" charset="-122"/>
                          <a:cs typeface="微软雅黑" pitchFamily="34" charset="-120"/>
                        </a:rPr>
                        <a:t>37.1</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alpha val="80000"/>
                      </a:srgbClr>
                    </a:solidFill>
                  </a:tcPr>
                </a:tc>
                <a:tc>
                  <a:txBody>
                    <a:bodyPr/>
                    <a:lstStyle/>
                    <a:p>
                      <a:pPr marL="0" indent="0" algn="ctr">
                        <a:buNone/>
                      </a:pPr>
                      <a:r>
                        <a:rPr lang="en-US" sz="1600" b="1" u="none" dirty="0">
                          <a:solidFill>
                            <a:srgbClr val="FFFFFF"/>
                          </a:solidFill>
                          <a:latin typeface="微软雅黑" pitchFamily="34" charset="0"/>
                          <a:ea typeface="微软雅黑" pitchFamily="34" charset="-122"/>
                          <a:cs typeface="微软雅黑" pitchFamily="34" charset="-120"/>
                        </a:rPr>
                        <a:t>45.1</a:t>
                      </a:r>
                      <a:endParaRPr lang="en-US" sz="1600" dirty="0">
                        <a:latin typeface="微软雅黑" charset="0"/>
                        <a:ea typeface="微软雅黑" charset="0"/>
                        <a:cs typeface="微软雅黑" charset="0"/>
                      </a:endParaRPr>
                    </a:p>
                  </a:txBody>
                  <a:tcPr anchor="ctr">
                    <a:lnL w="0" cap="flat" cmpd="sng" algn="ctr">
                      <a:noFill/>
                    </a:lnL>
                    <a:lnR w="0" cap="flat" cmpd="sng" algn="ctr">
                      <a:noFill/>
                    </a:lnR>
                    <a:lnT w="0" cap="flat" cmpd="sng" algn="ctr">
                      <a:noFill/>
                    </a:lnT>
                    <a:lnB w="0" cap="flat" cmpd="sng" algn="ctr">
                      <a:noFill/>
                    </a:lnB>
                    <a:solidFill>
                      <a:srgbClr val="FF8F00">
                        <a:alpha val="80000"/>
                      </a:srgbClr>
                    </a:solidFill>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28-15:21:49-d3ce438s8jdo4os5dcj0.png"/>
          <p:cNvPicPr>
            <a:picLocks noChangeAspect="1"/>
          </p:cNvPicPr>
          <p:nvPr/>
        </p:nvPicPr>
        <p:blipFill>
          <a:blip r:embed="rId3"/>
          <a:srcRect/>
          <a:stretch/>
        </p:blipFill>
        <p:spPr>
          <a:xfrm>
            <a:off x="0" y="0"/>
            <a:ext cx="12192000" cy="6858000"/>
          </a:xfrm>
          <a:prstGeom prst="rect">
            <a:avLst/>
          </a:prstGeom>
        </p:spPr>
      </p:pic>
      <p:sp>
        <p:nvSpPr>
          <p:cNvPr id="3" name="Text 0"/>
          <p:cNvSpPr/>
          <p:nvPr/>
        </p:nvSpPr>
        <p:spPr>
          <a:xfrm>
            <a:off x="3070894" y="908000"/>
            <a:ext cx="6308237" cy="552450"/>
          </a:xfrm>
          <a:prstGeom prst="rect">
            <a:avLst/>
          </a:prstGeom>
          <a:noFill/>
          <a:ln/>
        </p:spPr>
        <p:txBody>
          <a:bodyPr wrap="square" lIns="91440" tIns="45720" rIns="91440" bIns="45720" rtlCol="0" anchor="ctr">
            <a:spAutoFit/>
          </a:bodyPr>
          <a:lstStyle/>
          <a:p>
            <a:pPr marL="0" indent="0" algn="l">
              <a:lnSpc>
                <a:spcPct val="100000"/>
              </a:lnSpc>
              <a:buNone/>
            </a:pPr>
            <a:r>
              <a:rPr lang="en-US" sz="3600" b="1" dirty="0">
                <a:solidFill>
                  <a:srgbClr val="FFFFFF"/>
                </a:solidFill>
                <a:latin typeface="MiSans" pitchFamily="34" charset="0"/>
                <a:ea typeface="MiSans" pitchFamily="34" charset="-122"/>
                <a:cs typeface="MiSans" pitchFamily="34" charset="-120"/>
              </a:rPr>
              <a:t>Convergence Compliance</a:t>
            </a:r>
            <a:endParaRPr lang="en-US" sz="1600" dirty="0"/>
          </a:p>
        </p:txBody>
      </p:sp>
      <p:sp>
        <p:nvSpPr>
          <p:cNvPr id="4" name="Text 1"/>
          <p:cNvSpPr/>
          <p:nvPr/>
        </p:nvSpPr>
        <p:spPr>
          <a:xfrm>
            <a:off x="794673" y="5419031"/>
            <a:ext cx="2714653"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Overall Compliance</a:t>
            </a:r>
            <a:endParaRPr lang="en-US" sz="1600" dirty="0"/>
          </a:p>
        </p:txBody>
      </p:sp>
      <p:sp>
        <p:nvSpPr>
          <p:cNvPr id="5" name="Text 2"/>
          <p:cNvSpPr/>
          <p:nvPr/>
        </p:nvSpPr>
        <p:spPr>
          <a:xfrm>
            <a:off x="573955" y="2001838"/>
            <a:ext cx="3476654" cy="1463040"/>
          </a:xfrm>
          <a:prstGeom prst="rect">
            <a:avLst/>
          </a:prstGeom>
          <a:noFill/>
          <a:ln/>
        </p:spPr>
        <p:txBody>
          <a:bodyPr wrap="square" lIns="91440" tIns="45720" rIns="91440" bIns="45720" rtlCol="0" anchor="t">
            <a:spAutoFit/>
          </a:bodyPr>
          <a:lstStyle/>
          <a:p>
            <a:pPr marL="0" indent="0" algn="l">
              <a:lnSpc>
                <a:spcPct val="150000"/>
              </a:lnSpc>
              <a:buNone/>
            </a:pPr>
            <a:r>
              <a:rPr lang="en-US" sz="1600" dirty="0">
                <a:solidFill>
                  <a:srgbClr val="098FF8"/>
                </a:solidFill>
                <a:latin typeface="MiSans" pitchFamily="34" charset="0"/>
                <a:ea typeface="MiSans" pitchFamily="34" charset="-122"/>
                <a:cs typeface="MiSans" pitchFamily="34" charset="-120"/>
              </a:rPr>
              <a:t>Overall convergence compliance across WAMZ averages 45%, with primary criteria compliance at 53% and secondary criteria at 37%.</a:t>
            </a:r>
            <a:endParaRPr lang="en-US" sz="1600" dirty="0"/>
          </a:p>
        </p:txBody>
      </p:sp>
      <p:sp>
        <p:nvSpPr>
          <p:cNvPr id="6" name="Text 3"/>
          <p:cNvSpPr/>
          <p:nvPr/>
        </p:nvSpPr>
        <p:spPr>
          <a:xfrm>
            <a:off x="4738673" y="5419031"/>
            <a:ext cx="2714653"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Country Performance</a:t>
            </a:r>
            <a:endParaRPr lang="en-US" sz="1600" dirty="0"/>
          </a:p>
        </p:txBody>
      </p:sp>
      <p:sp>
        <p:nvSpPr>
          <p:cNvPr id="7" name="Text 4"/>
          <p:cNvSpPr/>
          <p:nvPr/>
        </p:nvSpPr>
        <p:spPr>
          <a:xfrm>
            <a:off x="4357672" y="2001838"/>
            <a:ext cx="3476654" cy="1828800"/>
          </a:xfrm>
          <a:prstGeom prst="rect">
            <a:avLst/>
          </a:prstGeom>
          <a:noFill/>
          <a:ln/>
        </p:spPr>
        <p:txBody>
          <a:bodyPr wrap="square" lIns="91440" tIns="45720" rIns="91440" bIns="45720" rtlCol="0" anchor="t">
            <a:spAutoFit/>
          </a:bodyPr>
          <a:lstStyle/>
          <a:p>
            <a:pPr marL="0" indent="0" algn="l">
              <a:lnSpc>
                <a:spcPct val="150000"/>
              </a:lnSpc>
              <a:buNone/>
            </a:pPr>
            <a:r>
              <a:rPr lang="en-US" sz="1600" dirty="0">
                <a:solidFill>
                  <a:srgbClr val="098FF8"/>
                </a:solidFill>
                <a:latin typeface="MiSans" pitchFamily="34" charset="0"/>
                <a:ea typeface="MiSans" pitchFamily="34" charset="-122"/>
                <a:cs typeface="MiSans" pitchFamily="34" charset="-120"/>
              </a:rPr>
              <a:t>Nigeria leads with 66% compliance, while Guinea lags at 27%, reflecting significant heterogeneity in macroeconomic performance and policy outcomes.</a:t>
            </a:r>
            <a:endParaRPr lang="en-US" sz="1600" dirty="0"/>
          </a:p>
        </p:txBody>
      </p:sp>
      <p:sp>
        <p:nvSpPr>
          <p:cNvPr id="8" name="Text 5"/>
          <p:cNvSpPr/>
          <p:nvPr/>
        </p:nvSpPr>
        <p:spPr>
          <a:xfrm>
            <a:off x="8682674" y="5410220"/>
            <a:ext cx="2714653"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Partial Convergence</a:t>
            </a:r>
            <a:endParaRPr lang="en-US" sz="1600" dirty="0"/>
          </a:p>
        </p:txBody>
      </p:sp>
      <p:sp>
        <p:nvSpPr>
          <p:cNvPr id="9" name="Text 6"/>
          <p:cNvSpPr/>
          <p:nvPr/>
        </p:nvSpPr>
        <p:spPr>
          <a:xfrm>
            <a:off x="8060306" y="2001838"/>
            <a:ext cx="3476654" cy="1828800"/>
          </a:xfrm>
          <a:prstGeom prst="rect">
            <a:avLst/>
          </a:prstGeom>
          <a:noFill/>
          <a:ln/>
        </p:spPr>
        <p:txBody>
          <a:bodyPr wrap="square" lIns="91440" tIns="45720" rIns="91440" bIns="45720" rtlCol="0" anchor="t">
            <a:spAutoFit/>
          </a:bodyPr>
          <a:lstStyle/>
          <a:p>
            <a:pPr marL="0" indent="0" algn="l">
              <a:lnSpc>
                <a:spcPct val="150000"/>
              </a:lnSpc>
              <a:buNone/>
            </a:pPr>
            <a:r>
              <a:rPr lang="en-US" sz="1600" dirty="0">
                <a:solidFill>
                  <a:srgbClr val="098FF8"/>
                </a:solidFill>
                <a:latin typeface="MiSans" pitchFamily="34" charset="0"/>
                <a:ea typeface="MiSans" pitchFamily="34" charset="-122"/>
                <a:cs typeface="MiSans" pitchFamily="34" charset="-120"/>
              </a:rPr>
              <a:t>The results indicate partial convergence, suggesting progress but highlighting persistent disparities and the need for further policy coordination.</a:t>
            </a:r>
            <a:endParaRPr lang="en-US" sz="1600" dirty="0"/>
          </a:p>
        </p:txBody>
      </p:sp>
    </p:spTree>
    <p:extLst>
      <p:ext uri="{BB962C8B-B14F-4D97-AF65-F5344CB8AC3E}">
        <p14:creationId xmlns:p14="http://schemas.microsoft.com/office/powerpoint/2010/main" val="258118582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name="Slide 32">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07</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Policy &amp; End</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name="Slide 3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20320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Policy Roadmap</a:t>
            </a:r>
            <a:endParaRPr lang="en-US" sz="1600" dirty="0"/>
          </a:p>
        </p:txBody>
      </p:sp>
      <p:sp>
        <p:nvSpPr>
          <p:cNvPr id="4" name="Shape 1"/>
          <p:cNvSpPr/>
          <p:nvPr/>
        </p:nvSpPr>
        <p:spPr>
          <a:xfrm>
            <a:off x="821267" y="2946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FFC107">
              <a:alpha val="50196"/>
            </a:srgbClr>
          </a:solidFill>
          <a:ln/>
        </p:spPr>
      </p:sp>
      <p:sp>
        <p:nvSpPr>
          <p:cNvPr id="5" name="Shape 2"/>
          <p:cNvSpPr/>
          <p:nvPr/>
        </p:nvSpPr>
        <p:spPr>
          <a:xfrm>
            <a:off x="1056217" y="3200400"/>
            <a:ext cx="342900" cy="304800"/>
          </a:xfrm>
          <a:custGeom>
            <a:avLst/>
            <a:gdLst/>
            <a:ahLst/>
            <a:cxnLst/>
            <a:rect l="l" t="t" r="r" b="b"/>
            <a:pathLst>
              <a:path w="342900" h="304800">
                <a:moveTo>
                  <a:pt x="100965" y="91321"/>
                </a:moveTo>
                <a:lnTo>
                  <a:pt x="89833" y="80189"/>
                </a:lnTo>
                <a:cubicBezTo>
                  <a:pt x="82391" y="72747"/>
                  <a:pt x="82391" y="60662"/>
                  <a:pt x="89833" y="53221"/>
                </a:cubicBezTo>
                <a:lnTo>
                  <a:pt x="158115" y="-15121"/>
                </a:lnTo>
                <a:cubicBezTo>
                  <a:pt x="165556" y="-22562"/>
                  <a:pt x="177641" y="-22562"/>
                  <a:pt x="185083" y="-15121"/>
                </a:cubicBezTo>
                <a:lnTo>
                  <a:pt x="196215" y="-3929"/>
                </a:lnTo>
                <a:cubicBezTo>
                  <a:pt x="203656" y="3512"/>
                  <a:pt x="203656" y="15597"/>
                  <a:pt x="196215" y="23039"/>
                </a:cubicBezTo>
                <a:lnTo>
                  <a:pt x="127933" y="91321"/>
                </a:lnTo>
                <a:cubicBezTo>
                  <a:pt x="120491" y="98762"/>
                  <a:pt x="108406" y="98762"/>
                  <a:pt x="100965" y="91321"/>
                </a:cubicBezTo>
                <a:close/>
                <a:moveTo>
                  <a:pt x="164306" y="126028"/>
                </a:moveTo>
                <a:lnTo>
                  <a:pt x="145613" y="107335"/>
                </a:lnTo>
                <a:lnTo>
                  <a:pt x="212288" y="40660"/>
                </a:lnTo>
                <a:lnTo>
                  <a:pt x="283369" y="111740"/>
                </a:lnTo>
                <a:lnTo>
                  <a:pt x="216694" y="178415"/>
                </a:lnTo>
                <a:lnTo>
                  <a:pt x="198001" y="159722"/>
                </a:lnTo>
                <a:lnTo>
                  <a:pt x="59888" y="297835"/>
                </a:lnTo>
                <a:cubicBezTo>
                  <a:pt x="50602" y="307122"/>
                  <a:pt x="35540" y="307122"/>
                  <a:pt x="26194" y="297835"/>
                </a:cubicBezTo>
                <a:cubicBezTo>
                  <a:pt x="16847" y="288548"/>
                  <a:pt x="16907" y="273487"/>
                  <a:pt x="26194" y="264140"/>
                </a:cubicBezTo>
                <a:lnTo>
                  <a:pt x="164306" y="126028"/>
                </a:lnTo>
                <a:close/>
                <a:moveTo>
                  <a:pt x="232708" y="223004"/>
                </a:moveTo>
                <a:cubicBezTo>
                  <a:pt x="225266" y="215563"/>
                  <a:pt x="225266" y="203478"/>
                  <a:pt x="232708" y="196036"/>
                </a:cubicBezTo>
                <a:lnTo>
                  <a:pt x="300990" y="127754"/>
                </a:lnTo>
                <a:cubicBezTo>
                  <a:pt x="308431" y="120313"/>
                  <a:pt x="320516" y="120313"/>
                  <a:pt x="327958" y="127754"/>
                </a:cubicBezTo>
                <a:lnTo>
                  <a:pt x="339090" y="138886"/>
                </a:lnTo>
                <a:cubicBezTo>
                  <a:pt x="346531" y="146328"/>
                  <a:pt x="346531" y="158413"/>
                  <a:pt x="339090" y="165854"/>
                </a:cubicBezTo>
                <a:lnTo>
                  <a:pt x="270808" y="234196"/>
                </a:lnTo>
                <a:cubicBezTo>
                  <a:pt x="263366" y="241637"/>
                  <a:pt x="251281" y="241637"/>
                  <a:pt x="243840" y="234196"/>
                </a:cubicBezTo>
                <a:lnTo>
                  <a:pt x="232708" y="223064"/>
                </a:lnTo>
                <a:close/>
              </a:path>
            </a:pathLst>
          </a:custGeom>
          <a:solidFill>
            <a:srgbClr val="FF8F00"/>
          </a:solidFill>
          <a:ln/>
        </p:spPr>
      </p:sp>
      <p:sp>
        <p:nvSpPr>
          <p:cNvPr id="6" name="Text 3"/>
          <p:cNvSpPr/>
          <p:nvPr/>
        </p:nvSpPr>
        <p:spPr>
          <a:xfrm>
            <a:off x="431377" y="3860800"/>
            <a:ext cx="15875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Fiscal Council</a:t>
            </a:r>
            <a:endParaRPr lang="en-US" sz="1600" dirty="0"/>
          </a:p>
        </p:txBody>
      </p:sp>
      <p:sp>
        <p:nvSpPr>
          <p:cNvPr id="7" name="Shape 4"/>
          <p:cNvSpPr/>
          <p:nvPr/>
        </p:nvSpPr>
        <p:spPr>
          <a:xfrm>
            <a:off x="2302933" y="3517900"/>
            <a:ext cx="279400" cy="0"/>
          </a:xfrm>
          <a:prstGeom prst="line">
            <a:avLst/>
          </a:prstGeom>
          <a:noFill/>
          <a:ln w="25400">
            <a:solidFill>
              <a:srgbClr val="FFC107"/>
            </a:solidFill>
            <a:prstDash val="dash"/>
            <a:headEnd type="none"/>
            <a:tailEnd type="none"/>
          </a:ln>
        </p:spPr>
      </p:sp>
      <p:sp>
        <p:nvSpPr>
          <p:cNvPr id="8" name="Shape 5"/>
          <p:cNvSpPr/>
          <p:nvPr/>
        </p:nvSpPr>
        <p:spPr>
          <a:xfrm>
            <a:off x="3255433" y="2946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FFC107">
              <a:alpha val="50196"/>
            </a:srgbClr>
          </a:solidFill>
          <a:ln/>
        </p:spPr>
      </p:sp>
      <p:sp>
        <p:nvSpPr>
          <p:cNvPr id="9" name="Shape 6"/>
          <p:cNvSpPr/>
          <p:nvPr/>
        </p:nvSpPr>
        <p:spPr>
          <a:xfrm>
            <a:off x="3509433" y="3200400"/>
            <a:ext cx="304800" cy="304800"/>
          </a:xfrm>
          <a:custGeom>
            <a:avLst/>
            <a:gdLst/>
            <a:ahLst/>
            <a:cxnLst/>
            <a:rect l="l" t="t" r="r" b="b"/>
            <a:pathLst>
              <a:path w="304800" h="304800">
                <a:moveTo>
                  <a:pt x="266700" y="152400"/>
                </a:moveTo>
                <a:cubicBezTo>
                  <a:pt x="266700" y="89316"/>
                  <a:pt x="215484" y="38100"/>
                  <a:pt x="152400" y="38100"/>
                </a:cubicBezTo>
                <a:cubicBezTo>
                  <a:pt x="89316" y="38100"/>
                  <a:pt x="38100" y="89316"/>
                  <a:pt x="38100" y="152400"/>
                </a:cubicBezTo>
                <a:cubicBezTo>
                  <a:pt x="38100" y="215484"/>
                  <a:pt x="89316" y="266700"/>
                  <a:pt x="152400" y="266700"/>
                </a:cubicBezTo>
                <a:cubicBezTo>
                  <a:pt x="215484" y="266700"/>
                  <a:pt x="266700" y="215484"/>
                  <a:pt x="266700" y="152400"/>
                </a:cubicBezTo>
                <a:close/>
                <a:moveTo>
                  <a:pt x="0" y="152400"/>
                </a:moveTo>
                <a:cubicBezTo>
                  <a:pt x="0" y="68288"/>
                  <a:pt x="68288" y="0"/>
                  <a:pt x="152400" y="0"/>
                </a:cubicBezTo>
                <a:cubicBezTo>
                  <a:pt x="236512" y="0"/>
                  <a:pt x="304800" y="68288"/>
                  <a:pt x="304800" y="152400"/>
                </a:cubicBezTo>
                <a:cubicBezTo>
                  <a:pt x="304800" y="236512"/>
                  <a:pt x="236512" y="304800"/>
                  <a:pt x="152400" y="304800"/>
                </a:cubicBezTo>
                <a:cubicBezTo>
                  <a:pt x="68288" y="304800"/>
                  <a:pt x="0" y="236512"/>
                  <a:pt x="0" y="152400"/>
                </a:cubicBezTo>
                <a:close/>
                <a:moveTo>
                  <a:pt x="152400" y="200025"/>
                </a:moveTo>
                <a:cubicBezTo>
                  <a:pt x="178685" y="200025"/>
                  <a:pt x="200025" y="178685"/>
                  <a:pt x="200025" y="152400"/>
                </a:cubicBezTo>
                <a:cubicBezTo>
                  <a:pt x="200025" y="126115"/>
                  <a:pt x="178685" y="104775"/>
                  <a:pt x="152400" y="104775"/>
                </a:cubicBezTo>
                <a:cubicBezTo>
                  <a:pt x="126115" y="104775"/>
                  <a:pt x="104775" y="126115"/>
                  <a:pt x="104775" y="152400"/>
                </a:cubicBezTo>
                <a:cubicBezTo>
                  <a:pt x="104775" y="178685"/>
                  <a:pt x="126115" y="200025"/>
                  <a:pt x="152400" y="200025"/>
                </a:cubicBezTo>
                <a:close/>
                <a:moveTo>
                  <a:pt x="152400" y="66675"/>
                </a:moveTo>
                <a:cubicBezTo>
                  <a:pt x="199713" y="66675"/>
                  <a:pt x="238125" y="105087"/>
                  <a:pt x="238125" y="152400"/>
                </a:cubicBezTo>
                <a:cubicBezTo>
                  <a:pt x="238125" y="199713"/>
                  <a:pt x="199713" y="238125"/>
                  <a:pt x="152400" y="238125"/>
                </a:cubicBezTo>
                <a:cubicBezTo>
                  <a:pt x="105087" y="238125"/>
                  <a:pt x="66675" y="199713"/>
                  <a:pt x="66675" y="152400"/>
                </a:cubicBezTo>
                <a:cubicBezTo>
                  <a:pt x="66675" y="105087"/>
                  <a:pt x="105087" y="66675"/>
                  <a:pt x="152400" y="66675"/>
                </a:cubicBezTo>
                <a:close/>
                <a:moveTo>
                  <a:pt x="133350" y="152400"/>
                </a:moveTo>
                <a:cubicBezTo>
                  <a:pt x="133350" y="141886"/>
                  <a:pt x="141886" y="133350"/>
                  <a:pt x="152400" y="133350"/>
                </a:cubicBezTo>
                <a:cubicBezTo>
                  <a:pt x="162914" y="133350"/>
                  <a:pt x="171450" y="141886"/>
                  <a:pt x="171450" y="152400"/>
                </a:cubicBezTo>
                <a:cubicBezTo>
                  <a:pt x="171450" y="162914"/>
                  <a:pt x="162914" y="171450"/>
                  <a:pt x="152400" y="171450"/>
                </a:cubicBezTo>
                <a:cubicBezTo>
                  <a:pt x="141886" y="171450"/>
                  <a:pt x="133350" y="162914"/>
                  <a:pt x="133350" y="152400"/>
                </a:cubicBezTo>
                <a:close/>
              </a:path>
            </a:pathLst>
          </a:custGeom>
          <a:solidFill>
            <a:srgbClr val="FF8F00"/>
          </a:solidFill>
          <a:ln/>
        </p:spPr>
      </p:sp>
      <p:sp>
        <p:nvSpPr>
          <p:cNvPr id="10" name="Text 7"/>
          <p:cNvSpPr/>
          <p:nvPr/>
        </p:nvSpPr>
        <p:spPr>
          <a:xfrm>
            <a:off x="2462742" y="3860800"/>
            <a:ext cx="24003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Monetary Coordination</a:t>
            </a:r>
            <a:endParaRPr lang="en-US" sz="1600" dirty="0"/>
          </a:p>
        </p:txBody>
      </p:sp>
      <p:sp>
        <p:nvSpPr>
          <p:cNvPr id="11" name="Shape 8"/>
          <p:cNvSpPr/>
          <p:nvPr/>
        </p:nvSpPr>
        <p:spPr>
          <a:xfrm>
            <a:off x="4737100" y="3517900"/>
            <a:ext cx="279400" cy="0"/>
          </a:xfrm>
          <a:prstGeom prst="line">
            <a:avLst/>
          </a:prstGeom>
          <a:noFill/>
          <a:ln w="25400">
            <a:solidFill>
              <a:srgbClr val="FFC107"/>
            </a:solidFill>
            <a:prstDash val="dash"/>
            <a:headEnd type="none"/>
            <a:tailEnd type="none"/>
          </a:ln>
        </p:spPr>
      </p:sp>
      <p:sp>
        <p:nvSpPr>
          <p:cNvPr id="12" name="Shape 9"/>
          <p:cNvSpPr/>
          <p:nvPr/>
        </p:nvSpPr>
        <p:spPr>
          <a:xfrm>
            <a:off x="5689600" y="2946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FFC107">
              <a:alpha val="50196"/>
            </a:srgbClr>
          </a:solidFill>
          <a:ln/>
        </p:spPr>
      </p:sp>
      <p:sp>
        <p:nvSpPr>
          <p:cNvPr id="13" name="Shape 10"/>
          <p:cNvSpPr/>
          <p:nvPr/>
        </p:nvSpPr>
        <p:spPr>
          <a:xfrm>
            <a:off x="5943600" y="3200400"/>
            <a:ext cx="304800" cy="304800"/>
          </a:xfrm>
          <a:custGeom>
            <a:avLst/>
            <a:gdLst/>
            <a:ahLst/>
            <a:cxnLst/>
            <a:rect l="l" t="t" r="r" b="b"/>
            <a:pathLst>
              <a:path w="304800" h="304800">
                <a:moveTo>
                  <a:pt x="152400" y="0"/>
                </a:moveTo>
                <a:cubicBezTo>
                  <a:pt x="155138" y="0"/>
                  <a:pt x="157877" y="595"/>
                  <a:pt x="160377" y="1726"/>
                </a:cubicBezTo>
                <a:lnTo>
                  <a:pt x="272534" y="49292"/>
                </a:lnTo>
                <a:cubicBezTo>
                  <a:pt x="285631" y="54828"/>
                  <a:pt x="295394" y="67747"/>
                  <a:pt x="295335" y="83344"/>
                </a:cubicBezTo>
                <a:cubicBezTo>
                  <a:pt x="295037" y="142399"/>
                  <a:pt x="270748" y="250448"/>
                  <a:pt x="168176" y="299561"/>
                </a:cubicBezTo>
                <a:cubicBezTo>
                  <a:pt x="158234" y="304324"/>
                  <a:pt x="146685" y="304324"/>
                  <a:pt x="136743" y="299561"/>
                </a:cubicBezTo>
                <a:cubicBezTo>
                  <a:pt x="34111" y="250448"/>
                  <a:pt x="9882" y="142399"/>
                  <a:pt x="9585" y="83344"/>
                </a:cubicBezTo>
                <a:cubicBezTo>
                  <a:pt x="9525" y="67747"/>
                  <a:pt x="19288" y="54828"/>
                  <a:pt x="32385" y="49292"/>
                </a:cubicBezTo>
                <a:lnTo>
                  <a:pt x="144482" y="1726"/>
                </a:lnTo>
                <a:cubicBezTo>
                  <a:pt x="146983" y="595"/>
                  <a:pt x="149662" y="0"/>
                  <a:pt x="152400" y="0"/>
                </a:cubicBezTo>
                <a:close/>
                <a:moveTo>
                  <a:pt x="152400" y="39767"/>
                </a:moveTo>
                <a:lnTo>
                  <a:pt x="152400" y="264855"/>
                </a:lnTo>
                <a:cubicBezTo>
                  <a:pt x="234553" y="225088"/>
                  <a:pt x="256639" y="136981"/>
                  <a:pt x="257175" y="84237"/>
                </a:cubicBezTo>
                <a:lnTo>
                  <a:pt x="152400" y="39826"/>
                </a:lnTo>
                <a:lnTo>
                  <a:pt x="152400" y="39826"/>
                </a:lnTo>
                <a:close/>
              </a:path>
            </a:pathLst>
          </a:custGeom>
          <a:solidFill>
            <a:srgbClr val="FF8F00"/>
          </a:solidFill>
          <a:ln/>
        </p:spPr>
      </p:sp>
      <p:sp>
        <p:nvSpPr>
          <p:cNvPr id="14" name="Text 11"/>
          <p:cNvSpPr/>
          <p:nvPr/>
        </p:nvSpPr>
        <p:spPr>
          <a:xfrm>
            <a:off x="5117677" y="3860800"/>
            <a:ext cx="19558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Stabilization Fund</a:t>
            </a:r>
            <a:endParaRPr lang="en-US" sz="1600" dirty="0"/>
          </a:p>
        </p:txBody>
      </p:sp>
      <p:sp>
        <p:nvSpPr>
          <p:cNvPr id="15" name="Shape 12"/>
          <p:cNvSpPr/>
          <p:nvPr/>
        </p:nvSpPr>
        <p:spPr>
          <a:xfrm>
            <a:off x="7171267" y="3517900"/>
            <a:ext cx="279400" cy="0"/>
          </a:xfrm>
          <a:prstGeom prst="line">
            <a:avLst/>
          </a:prstGeom>
          <a:noFill/>
          <a:ln w="25400">
            <a:solidFill>
              <a:srgbClr val="FFC107"/>
            </a:solidFill>
            <a:prstDash val="dash"/>
            <a:headEnd type="none"/>
            <a:tailEnd type="none"/>
          </a:ln>
        </p:spPr>
      </p:sp>
      <p:sp>
        <p:nvSpPr>
          <p:cNvPr id="16" name="Shape 13"/>
          <p:cNvSpPr/>
          <p:nvPr/>
        </p:nvSpPr>
        <p:spPr>
          <a:xfrm>
            <a:off x="8123767" y="2946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FFC107">
              <a:alpha val="50196"/>
            </a:srgbClr>
          </a:solidFill>
          <a:ln/>
        </p:spPr>
      </p:sp>
      <p:sp>
        <p:nvSpPr>
          <p:cNvPr id="17" name="Shape 14"/>
          <p:cNvSpPr/>
          <p:nvPr/>
        </p:nvSpPr>
        <p:spPr>
          <a:xfrm>
            <a:off x="8339667" y="3200400"/>
            <a:ext cx="381000" cy="304800"/>
          </a:xfrm>
          <a:custGeom>
            <a:avLst/>
            <a:gdLst/>
            <a:ahLst/>
            <a:cxnLst/>
            <a:rect l="l" t="t" r="r" b="b"/>
            <a:pathLst>
              <a:path w="381000" h="304800">
                <a:moveTo>
                  <a:pt x="209550" y="0"/>
                </a:moveTo>
                <a:cubicBezTo>
                  <a:pt x="209550" y="-10537"/>
                  <a:pt x="201037" y="-19050"/>
                  <a:pt x="190500" y="-19050"/>
                </a:cubicBezTo>
                <a:cubicBezTo>
                  <a:pt x="179963" y="-19050"/>
                  <a:pt x="171450" y="-10537"/>
                  <a:pt x="171450" y="0"/>
                </a:cubicBezTo>
                <a:lnTo>
                  <a:pt x="171450" y="38100"/>
                </a:lnTo>
                <a:lnTo>
                  <a:pt x="114300" y="38100"/>
                </a:lnTo>
                <a:cubicBezTo>
                  <a:pt x="82748" y="38100"/>
                  <a:pt x="57150" y="63698"/>
                  <a:pt x="57150" y="95250"/>
                </a:cubicBezTo>
                <a:lnTo>
                  <a:pt x="57150" y="228600"/>
                </a:lnTo>
                <a:cubicBezTo>
                  <a:pt x="57150" y="260152"/>
                  <a:pt x="82748" y="285750"/>
                  <a:pt x="114300" y="285750"/>
                </a:cubicBezTo>
                <a:lnTo>
                  <a:pt x="266700" y="285750"/>
                </a:lnTo>
                <a:cubicBezTo>
                  <a:pt x="298252" y="285750"/>
                  <a:pt x="323850" y="260152"/>
                  <a:pt x="323850" y="228600"/>
                </a:cubicBezTo>
                <a:lnTo>
                  <a:pt x="323850" y="95250"/>
                </a:lnTo>
                <a:cubicBezTo>
                  <a:pt x="323850" y="63698"/>
                  <a:pt x="298252" y="38100"/>
                  <a:pt x="266700" y="38100"/>
                </a:cubicBezTo>
                <a:lnTo>
                  <a:pt x="209550" y="38100"/>
                </a:lnTo>
                <a:lnTo>
                  <a:pt x="209550" y="0"/>
                </a:lnTo>
                <a:close/>
                <a:moveTo>
                  <a:pt x="95250" y="219075"/>
                </a:moveTo>
                <a:cubicBezTo>
                  <a:pt x="95250" y="211157"/>
                  <a:pt x="101620" y="204787"/>
                  <a:pt x="109537" y="204787"/>
                </a:cubicBezTo>
                <a:lnTo>
                  <a:pt x="128588" y="204787"/>
                </a:lnTo>
                <a:cubicBezTo>
                  <a:pt x="136505" y="204787"/>
                  <a:pt x="142875" y="211157"/>
                  <a:pt x="142875" y="219075"/>
                </a:cubicBezTo>
                <a:cubicBezTo>
                  <a:pt x="142875" y="226993"/>
                  <a:pt x="136505" y="233363"/>
                  <a:pt x="128588" y="233363"/>
                </a:cubicBezTo>
                <a:lnTo>
                  <a:pt x="109537" y="233363"/>
                </a:lnTo>
                <a:cubicBezTo>
                  <a:pt x="101620" y="233363"/>
                  <a:pt x="95250" y="226993"/>
                  <a:pt x="95250" y="219075"/>
                </a:cubicBezTo>
                <a:close/>
                <a:moveTo>
                  <a:pt x="166688" y="219075"/>
                </a:moveTo>
                <a:cubicBezTo>
                  <a:pt x="166688" y="211157"/>
                  <a:pt x="173057" y="204787"/>
                  <a:pt x="180975" y="204787"/>
                </a:cubicBezTo>
                <a:lnTo>
                  <a:pt x="200025" y="204787"/>
                </a:lnTo>
                <a:cubicBezTo>
                  <a:pt x="207943" y="204787"/>
                  <a:pt x="214313" y="211157"/>
                  <a:pt x="214313" y="219075"/>
                </a:cubicBezTo>
                <a:cubicBezTo>
                  <a:pt x="214313" y="226993"/>
                  <a:pt x="207943" y="233363"/>
                  <a:pt x="200025" y="233363"/>
                </a:cubicBezTo>
                <a:lnTo>
                  <a:pt x="180975" y="233363"/>
                </a:lnTo>
                <a:cubicBezTo>
                  <a:pt x="173057" y="233363"/>
                  <a:pt x="166688" y="226993"/>
                  <a:pt x="166688" y="219075"/>
                </a:cubicBezTo>
                <a:close/>
                <a:moveTo>
                  <a:pt x="238125" y="219075"/>
                </a:moveTo>
                <a:cubicBezTo>
                  <a:pt x="238125" y="211157"/>
                  <a:pt x="244495" y="204787"/>
                  <a:pt x="252413" y="204787"/>
                </a:cubicBezTo>
                <a:lnTo>
                  <a:pt x="271463" y="204787"/>
                </a:lnTo>
                <a:cubicBezTo>
                  <a:pt x="279380" y="204787"/>
                  <a:pt x="285750" y="211157"/>
                  <a:pt x="285750" y="219075"/>
                </a:cubicBezTo>
                <a:cubicBezTo>
                  <a:pt x="285750" y="226993"/>
                  <a:pt x="279380" y="233363"/>
                  <a:pt x="271463" y="233363"/>
                </a:cubicBezTo>
                <a:lnTo>
                  <a:pt x="252413" y="233363"/>
                </a:lnTo>
                <a:cubicBezTo>
                  <a:pt x="244495" y="233363"/>
                  <a:pt x="238125" y="226993"/>
                  <a:pt x="238125" y="219075"/>
                </a:cubicBezTo>
                <a:close/>
                <a:moveTo>
                  <a:pt x="133350" y="104775"/>
                </a:moveTo>
                <a:cubicBezTo>
                  <a:pt x="149121" y="104775"/>
                  <a:pt x="161925" y="117579"/>
                  <a:pt x="161925" y="133350"/>
                </a:cubicBezTo>
                <a:cubicBezTo>
                  <a:pt x="161925" y="149121"/>
                  <a:pt x="149121" y="161925"/>
                  <a:pt x="133350" y="161925"/>
                </a:cubicBezTo>
                <a:cubicBezTo>
                  <a:pt x="117579" y="161925"/>
                  <a:pt x="104775" y="149121"/>
                  <a:pt x="104775" y="133350"/>
                </a:cubicBezTo>
                <a:cubicBezTo>
                  <a:pt x="104775" y="117579"/>
                  <a:pt x="117579" y="104775"/>
                  <a:pt x="133350" y="104775"/>
                </a:cubicBezTo>
                <a:close/>
                <a:moveTo>
                  <a:pt x="219075" y="133350"/>
                </a:moveTo>
                <a:cubicBezTo>
                  <a:pt x="219075" y="117579"/>
                  <a:pt x="231879" y="104775"/>
                  <a:pt x="247650" y="104775"/>
                </a:cubicBezTo>
                <a:cubicBezTo>
                  <a:pt x="263421" y="104775"/>
                  <a:pt x="276225" y="117579"/>
                  <a:pt x="276225" y="133350"/>
                </a:cubicBezTo>
                <a:cubicBezTo>
                  <a:pt x="276225" y="149121"/>
                  <a:pt x="263421" y="161925"/>
                  <a:pt x="247650" y="161925"/>
                </a:cubicBezTo>
                <a:cubicBezTo>
                  <a:pt x="231879" y="161925"/>
                  <a:pt x="219075" y="149121"/>
                  <a:pt x="219075" y="133350"/>
                </a:cubicBezTo>
                <a:close/>
                <a:moveTo>
                  <a:pt x="38100" y="133350"/>
                </a:moveTo>
                <a:cubicBezTo>
                  <a:pt x="38100" y="122813"/>
                  <a:pt x="29587" y="114300"/>
                  <a:pt x="19050" y="114300"/>
                </a:cubicBezTo>
                <a:cubicBezTo>
                  <a:pt x="8513" y="114300"/>
                  <a:pt x="0" y="122813"/>
                  <a:pt x="0" y="133350"/>
                </a:cubicBezTo>
                <a:lnTo>
                  <a:pt x="0" y="190500"/>
                </a:lnTo>
                <a:cubicBezTo>
                  <a:pt x="0" y="201037"/>
                  <a:pt x="8513" y="209550"/>
                  <a:pt x="19050" y="209550"/>
                </a:cubicBezTo>
                <a:cubicBezTo>
                  <a:pt x="29587" y="209550"/>
                  <a:pt x="38100" y="201037"/>
                  <a:pt x="38100" y="190500"/>
                </a:cubicBezTo>
                <a:lnTo>
                  <a:pt x="38100" y="133350"/>
                </a:lnTo>
                <a:close/>
                <a:moveTo>
                  <a:pt x="361950" y="114300"/>
                </a:moveTo>
                <a:cubicBezTo>
                  <a:pt x="351413" y="114300"/>
                  <a:pt x="342900" y="122813"/>
                  <a:pt x="342900" y="133350"/>
                </a:cubicBezTo>
                <a:lnTo>
                  <a:pt x="342900" y="190500"/>
                </a:lnTo>
                <a:cubicBezTo>
                  <a:pt x="342900" y="201037"/>
                  <a:pt x="351413" y="209550"/>
                  <a:pt x="361950" y="209550"/>
                </a:cubicBezTo>
                <a:cubicBezTo>
                  <a:pt x="372487" y="209550"/>
                  <a:pt x="381000" y="201037"/>
                  <a:pt x="381000" y="190500"/>
                </a:cubicBezTo>
                <a:lnTo>
                  <a:pt x="381000" y="133350"/>
                </a:lnTo>
                <a:cubicBezTo>
                  <a:pt x="381000" y="122813"/>
                  <a:pt x="372487" y="114300"/>
                  <a:pt x="361950" y="114300"/>
                </a:cubicBezTo>
                <a:close/>
              </a:path>
            </a:pathLst>
          </a:custGeom>
          <a:solidFill>
            <a:srgbClr val="FF8F00"/>
          </a:solidFill>
          <a:ln/>
        </p:spPr>
      </p:sp>
      <p:sp>
        <p:nvSpPr>
          <p:cNvPr id="18" name="Text 15"/>
          <p:cNvSpPr/>
          <p:nvPr/>
        </p:nvSpPr>
        <p:spPr>
          <a:xfrm>
            <a:off x="7683923" y="3860800"/>
            <a:ext cx="16891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AI Surveillance</a:t>
            </a:r>
            <a:endParaRPr lang="en-US" sz="1600" dirty="0"/>
          </a:p>
        </p:txBody>
      </p:sp>
      <p:sp>
        <p:nvSpPr>
          <p:cNvPr id="19" name="Shape 16"/>
          <p:cNvSpPr/>
          <p:nvPr/>
        </p:nvSpPr>
        <p:spPr>
          <a:xfrm>
            <a:off x="9605433" y="3517900"/>
            <a:ext cx="279400" cy="0"/>
          </a:xfrm>
          <a:prstGeom prst="line">
            <a:avLst/>
          </a:prstGeom>
          <a:noFill/>
          <a:ln w="25400">
            <a:solidFill>
              <a:srgbClr val="FFC107"/>
            </a:solidFill>
            <a:prstDash val="dash"/>
            <a:headEnd type="none"/>
            <a:tailEnd type="none"/>
          </a:ln>
        </p:spPr>
      </p:sp>
      <p:sp>
        <p:nvSpPr>
          <p:cNvPr id="20" name="Shape 17"/>
          <p:cNvSpPr/>
          <p:nvPr/>
        </p:nvSpPr>
        <p:spPr>
          <a:xfrm>
            <a:off x="10557933" y="2946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FFC107">
              <a:alpha val="50196"/>
            </a:srgbClr>
          </a:solidFill>
          <a:ln/>
        </p:spPr>
      </p:sp>
      <p:sp>
        <p:nvSpPr>
          <p:cNvPr id="21" name="Shape 18"/>
          <p:cNvSpPr/>
          <p:nvPr/>
        </p:nvSpPr>
        <p:spPr>
          <a:xfrm>
            <a:off x="10830983" y="3200400"/>
            <a:ext cx="266700" cy="304800"/>
          </a:xfrm>
          <a:custGeom>
            <a:avLst/>
            <a:gdLst/>
            <a:ahLst/>
            <a:cxnLst/>
            <a:rect l="l" t="t" r="r" b="b"/>
            <a:pathLst>
              <a:path w="266700" h="304800">
                <a:moveTo>
                  <a:pt x="19050" y="0"/>
                </a:moveTo>
                <a:cubicBezTo>
                  <a:pt x="29587" y="0"/>
                  <a:pt x="38100" y="8513"/>
                  <a:pt x="38100" y="19050"/>
                </a:cubicBezTo>
                <a:lnTo>
                  <a:pt x="38100" y="28575"/>
                </a:lnTo>
                <a:lnTo>
                  <a:pt x="79177" y="18336"/>
                </a:lnTo>
                <a:cubicBezTo>
                  <a:pt x="101858" y="12680"/>
                  <a:pt x="125790" y="15300"/>
                  <a:pt x="146745" y="25777"/>
                </a:cubicBezTo>
                <a:cubicBezTo>
                  <a:pt x="174308" y="39588"/>
                  <a:pt x="206752" y="39588"/>
                  <a:pt x="234315" y="25777"/>
                </a:cubicBezTo>
                <a:lnTo>
                  <a:pt x="240030" y="22920"/>
                </a:lnTo>
                <a:cubicBezTo>
                  <a:pt x="252293" y="16728"/>
                  <a:pt x="266700" y="25658"/>
                  <a:pt x="266700" y="39350"/>
                </a:cubicBezTo>
                <a:lnTo>
                  <a:pt x="266700" y="60841"/>
                </a:lnTo>
                <a:lnTo>
                  <a:pt x="240090" y="70485"/>
                </a:lnTo>
                <a:cubicBezTo>
                  <a:pt x="214610" y="79772"/>
                  <a:pt x="186511" y="78760"/>
                  <a:pt x="161746" y="67747"/>
                </a:cubicBezTo>
                <a:lnTo>
                  <a:pt x="152162" y="63460"/>
                </a:lnTo>
                <a:cubicBezTo>
                  <a:pt x="140077" y="58103"/>
                  <a:pt x="127278" y="54709"/>
                  <a:pt x="114300" y="53400"/>
                </a:cubicBezTo>
                <a:lnTo>
                  <a:pt x="114300" y="72569"/>
                </a:lnTo>
                <a:cubicBezTo>
                  <a:pt x="124658" y="73819"/>
                  <a:pt x="134779" y="76557"/>
                  <a:pt x="144423" y="80843"/>
                </a:cubicBezTo>
                <a:lnTo>
                  <a:pt x="154007" y="85130"/>
                </a:lnTo>
                <a:cubicBezTo>
                  <a:pt x="183297" y="98167"/>
                  <a:pt x="216515" y="99298"/>
                  <a:pt x="246638" y="88344"/>
                </a:cubicBezTo>
                <a:lnTo>
                  <a:pt x="266700" y="81022"/>
                </a:lnTo>
                <a:lnTo>
                  <a:pt x="266700" y="117931"/>
                </a:lnTo>
                <a:lnTo>
                  <a:pt x="240090" y="127575"/>
                </a:lnTo>
                <a:cubicBezTo>
                  <a:pt x="214610" y="136862"/>
                  <a:pt x="186511" y="135850"/>
                  <a:pt x="161746" y="124837"/>
                </a:cubicBezTo>
                <a:lnTo>
                  <a:pt x="152162" y="120551"/>
                </a:lnTo>
                <a:cubicBezTo>
                  <a:pt x="128230" y="109895"/>
                  <a:pt x="101560" y="107156"/>
                  <a:pt x="75902" y="112633"/>
                </a:cubicBezTo>
                <a:lnTo>
                  <a:pt x="38100" y="120729"/>
                </a:lnTo>
                <a:lnTo>
                  <a:pt x="38100" y="140196"/>
                </a:lnTo>
                <a:lnTo>
                  <a:pt x="79891" y="131207"/>
                </a:lnTo>
                <a:cubicBezTo>
                  <a:pt x="101560" y="126563"/>
                  <a:pt x="124123" y="128885"/>
                  <a:pt x="144423" y="137934"/>
                </a:cubicBezTo>
                <a:lnTo>
                  <a:pt x="154007" y="142220"/>
                </a:lnTo>
                <a:cubicBezTo>
                  <a:pt x="183297" y="155257"/>
                  <a:pt x="216515" y="156389"/>
                  <a:pt x="246638" y="145435"/>
                </a:cubicBezTo>
                <a:lnTo>
                  <a:pt x="266700" y="138112"/>
                </a:lnTo>
                <a:lnTo>
                  <a:pt x="266700" y="174962"/>
                </a:lnTo>
                <a:lnTo>
                  <a:pt x="240090" y="184606"/>
                </a:lnTo>
                <a:cubicBezTo>
                  <a:pt x="214610" y="193893"/>
                  <a:pt x="186511" y="192881"/>
                  <a:pt x="161746" y="181868"/>
                </a:cubicBezTo>
                <a:lnTo>
                  <a:pt x="152162" y="177582"/>
                </a:lnTo>
                <a:cubicBezTo>
                  <a:pt x="128230" y="166926"/>
                  <a:pt x="101560" y="164187"/>
                  <a:pt x="75902" y="169664"/>
                </a:cubicBezTo>
                <a:lnTo>
                  <a:pt x="38100" y="177760"/>
                </a:lnTo>
                <a:lnTo>
                  <a:pt x="38100" y="197227"/>
                </a:lnTo>
                <a:lnTo>
                  <a:pt x="79891" y="188238"/>
                </a:lnTo>
                <a:cubicBezTo>
                  <a:pt x="101560" y="183594"/>
                  <a:pt x="124123" y="185916"/>
                  <a:pt x="144423" y="194965"/>
                </a:cubicBezTo>
                <a:lnTo>
                  <a:pt x="154007" y="199251"/>
                </a:lnTo>
                <a:cubicBezTo>
                  <a:pt x="183297" y="212288"/>
                  <a:pt x="216515" y="213420"/>
                  <a:pt x="246638" y="202466"/>
                </a:cubicBezTo>
                <a:lnTo>
                  <a:pt x="266700" y="195143"/>
                </a:lnTo>
                <a:lnTo>
                  <a:pt x="266700" y="215086"/>
                </a:lnTo>
                <a:cubicBezTo>
                  <a:pt x="266700" y="223004"/>
                  <a:pt x="261759" y="230148"/>
                  <a:pt x="254318" y="232946"/>
                </a:cubicBezTo>
                <a:lnTo>
                  <a:pt x="233660" y="240685"/>
                </a:lnTo>
                <a:cubicBezTo>
                  <a:pt x="206157" y="250984"/>
                  <a:pt x="175558" y="249376"/>
                  <a:pt x="149304" y="236280"/>
                </a:cubicBezTo>
                <a:cubicBezTo>
                  <a:pt x="126742" y="224969"/>
                  <a:pt x="100846" y="222171"/>
                  <a:pt x="76379" y="228302"/>
                </a:cubicBezTo>
                <a:lnTo>
                  <a:pt x="38100" y="238125"/>
                </a:lnTo>
                <a:lnTo>
                  <a:pt x="38100" y="285750"/>
                </a:lnTo>
                <a:cubicBezTo>
                  <a:pt x="38100" y="296287"/>
                  <a:pt x="29587" y="304800"/>
                  <a:pt x="19050" y="304800"/>
                </a:cubicBezTo>
                <a:cubicBezTo>
                  <a:pt x="8513" y="304800"/>
                  <a:pt x="0" y="296287"/>
                  <a:pt x="0" y="285750"/>
                </a:cubicBezTo>
                <a:lnTo>
                  <a:pt x="0" y="19050"/>
                </a:lnTo>
                <a:cubicBezTo>
                  <a:pt x="0" y="8513"/>
                  <a:pt x="8513" y="0"/>
                  <a:pt x="19050" y="0"/>
                </a:cubicBezTo>
                <a:close/>
                <a:moveTo>
                  <a:pt x="66675" y="57150"/>
                </a:moveTo>
                <a:cubicBezTo>
                  <a:pt x="66675" y="51893"/>
                  <a:pt x="62407" y="47625"/>
                  <a:pt x="57150" y="47625"/>
                </a:cubicBezTo>
                <a:cubicBezTo>
                  <a:pt x="51893" y="47625"/>
                  <a:pt x="47625" y="51893"/>
                  <a:pt x="47625" y="57150"/>
                </a:cubicBezTo>
                <a:cubicBezTo>
                  <a:pt x="47625" y="62407"/>
                  <a:pt x="51893" y="66675"/>
                  <a:pt x="57150" y="66675"/>
                </a:cubicBezTo>
                <a:cubicBezTo>
                  <a:pt x="62407" y="66675"/>
                  <a:pt x="66675" y="62407"/>
                  <a:pt x="66675" y="57150"/>
                </a:cubicBezTo>
                <a:close/>
                <a:moveTo>
                  <a:pt x="85725" y="57150"/>
                </a:moveTo>
                <a:cubicBezTo>
                  <a:pt x="90982" y="57150"/>
                  <a:pt x="95250" y="52882"/>
                  <a:pt x="95250" y="47625"/>
                </a:cubicBezTo>
                <a:cubicBezTo>
                  <a:pt x="95250" y="42368"/>
                  <a:pt x="90982" y="38100"/>
                  <a:pt x="85725" y="38100"/>
                </a:cubicBezTo>
                <a:cubicBezTo>
                  <a:pt x="80468" y="38100"/>
                  <a:pt x="76200" y="42368"/>
                  <a:pt x="76200" y="47625"/>
                </a:cubicBezTo>
                <a:cubicBezTo>
                  <a:pt x="76200" y="52882"/>
                  <a:pt x="80468" y="57150"/>
                  <a:pt x="85725" y="57150"/>
                </a:cubicBezTo>
                <a:close/>
                <a:moveTo>
                  <a:pt x="66675" y="85725"/>
                </a:moveTo>
                <a:cubicBezTo>
                  <a:pt x="66675" y="80468"/>
                  <a:pt x="62407" y="76200"/>
                  <a:pt x="57150" y="76200"/>
                </a:cubicBezTo>
                <a:cubicBezTo>
                  <a:pt x="51893" y="76200"/>
                  <a:pt x="47625" y="80468"/>
                  <a:pt x="47625" y="85725"/>
                </a:cubicBezTo>
                <a:cubicBezTo>
                  <a:pt x="47625" y="90982"/>
                  <a:pt x="51893" y="95250"/>
                  <a:pt x="57150" y="95250"/>
                </a:cubicBezTo>
                <a:cubicBezTo>
                  <a:pt x="62407" y="95250"/>
                  <a:pt x="66675" y="90982"/>
                  <a:pt x="66675" y="85725"/>
                </a:cubicBezTo>
                <a:close/>
                <a:moveTo>
                  <a:pt x="85725" y="85725"/>
                </a:moveTo>
                <a:cubicBezTo>
                  <a:pt x="90982" y="85725"/>
                  <a:pt x="95250" y="81457"/>
                  <a:pt x="95250" y="76200"/>
                </a:cubicBezTo>
                <a:cubicBezTo>
                  <a:pt x="95250" y="70943"/>
                  <a:pt x="90982" y="66675"/>
                  <a:pt x="85725" y="66675"/>
                </a:cubicBezTo>
                <a:cubicBezTo>
                  <a:pt x="80468" y="66675"/>
                  <a:pt x="76200" y="70943"/>
                  <a:pt x="76200" y="76200"/>
                </a:cubicBezTo>
                <a:cubicBezTo>
                  <a:pt x="76200" y="81457"/>
                  <a:pt x="80468" y="85725"/>
                  <a:pt x="85725" y="85725"/>
                </a:cubicBezTo>
                <a:close/>
              </a:path>
            </a:pathLst>
          </a:custGeom>
          <a:solidFill>
            <a:srgbClr val="FF8F00"/>
          </a:solidFill>
          <a:ln/>
        </p:spPr>
      </p:sp>
      <p:sp>
        <p:nvSpPr>
          <p:cNvPr id="22" name="Text 19"/>
          <p:cNvSpPr/>
          <p:nvPr/>
        </p:nvSpPr>
        <p:spPr>
          <a:xfrm>
            <a:off x="10023052" y="3860800"/>
            <a:ext cx="18796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33333"/>
                </a:solidFill>
                <a:latin typeface="MiSans" pitchFamily="34" charset="0"/>
                <a:ea typeface="MiSans" pitchFamily="34" charset="-122"/>
                <a:cs typeface="MiSans" pitchFamily="34" charset="-120"/>
              </a:rPr>
              <a:t>Phased Eco Entry</a:t>
            </a:r>
            <a:endParaRPr lang="en-US" sz="1600" dirty="0"/>
          </a:p>
        </p:txBody>
      </p:sp>
      <p:sp>
        <p:nvSpPr>
          <p:cNvPr id="23" name="Text 20"/>
          <p:cNvSpPr/>
          <p:nvPr/>
        </p:nvSpPr>
        <p:spPr>
          <a:xfrm>
            <a:off x="0" y="4521200"/>
            <a:ext cx="121920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 phased, multi-pronged approach to manage heterogeneity and sustain integration momentum.</a:t>
            </a:r>
            <a:endParaRPr lang="en-US" sz="1600"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ttps://kimi-img.moonshot.cn/pub/slides/slides_tmpl/image/25-09-28-15:21:50-d3ce43gs8jdo4os5dcmg.jpeg"/>
          <p:cNvPicPr>
            <a:picLocks noChangeAspect="1"/>
          </p:cNvPicPr>
          <p:nvPr/>
        </p:nvPicPr>
        <p:blipFill>
          <a:blip r:embed="rId3"/>
          <a:srcRect/>
          <a:stretch/>
        </p:blipFill>
        <p:spPr>
          <a:xfrm>
            <a:off x="0" y="0"/>
            <a:ext cx="12192000" cy="6858000"/>
          </a:xfrm>
          <a:prstGeom prst="rect">
            <a:avLst/>
          </a:prstGeom>
        </p:spPr>
      </p:pic>
      <p:sp>
        <p:nvSpPr>
          <p:cNvPr id="3" name="Text 0"/>
          <p:cNvSpPr/>
          <p:nvPr/>
        </p:nvSpPr>
        <p:spPr>
          <a:xfrm>
            <a:off x="391399" y="4058488"/>
            <a:ext cx="3331515" cy="1282700"/>
          </a:xfrm>
          <a:prstGeom prst="rect">
            <a:avLst/>
          </a:prstGeom>
          <a:noFill/>
          <a:ln/>
        </p:spPr>
        <p:txBody>
          <a:bodyPr wrap="square" lIns="91440" tIns="45720" rIns="91440" bIns="45720" rtlCol="0" anchor="ctr">
            <a:spAutoFit/>
          </a:bodyPr>
          <a:lstStyle/>
          <a:p>
            <a:pPr marL="0" indent="0" algn="l">
              <a:lnSpc>
                <a:spcPct val="100000"/>
              </a:lnSpc>
              <a:buNone/>
            </a:pPr>
            <a:r>
              <a:rPr lang="en-US" sz="4000" b="1" dirty="0">
                <a:solidFill>
                  <a:srgbClr val="098FF8"/>
                </a:solidFill>
                <a:latin typeface="MiSans" pitchFamily="34" charset="0"/>
                <a:ea typeface="MiSans" pitchFamily="34" charset="-122"/>
                <a:cs typeface="MiSans" pitchFamily="34" charset="-120"/>
              </a:rPr>
              <a:t>Policy Roadmap</a:t>
            </a:r>
            <a:endParaRPr lang="en-US" sz="1600" dirty="0"/>
          </a:p>
        </p:txBody>
      </p:sp>
      <p:sp>
        <p:nvSpPr>
          <p:cNvPr id="4" name="Text 1"/>
          <p:cNvSpPr/>
          <p:nvPr/>
        </p:nvSpPr>
        <p:spPr>
          <a:xfrm>
            <a:off x="494212" y="523035"/>
            <a:ext cx="3918858"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Fiscal Coordination</a:t>
            </a:r>
            <a:endParaRPr lang="en-US" sz="1600" dirty="0"/>
          </a:p>
        </p:txBody>
      </p:sp>
      <p:sp>
        <p:nvSpPr>
          <p:cNvPr id="5" name="Text 2"/>
          <p:cNvSpPr/>
          <p:nvPr/>
        </p:nvSpPr>
        <p:spPr>
          <a:xfrm>
            <a:off x="494212" y="1073604"/>
            <a:ext cx="3476897" cy="160020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FFFFFF"/>
                </a:solidFill>
                <a:latin typeface="MiSans" pitchFamily="34" charset="0"/>
                <a:ea typeface="MiSans" pitchFamily="34" charset="-122"/>
                <a:cs typeface="MiSans" pitchFamily="34" charset="-120"/>
              </a:rPr>
              <a:t>Establish a WAMZ Fiscal Council to enforce fiscal discipline, coordinate budget deficit targets, and ensure transparent public financial management across member states.</a:t>
            </a:r>
            <a:endParaRPr lang="en-US" sz="1600" dirty="0"/>
          </a:p>
        </p:txBody>
      </p:sp>
      <p:sp>
        <p:nvSpPr>
          <p:cNvPr id="6" name="Text 3"/>
          <p:cNvSpPr/>
          <p:nvPr/>
        </p:nvSpPr>
        <p:spPr>
          <a:xfrm>
            <a:off x="4302035" y="523035"/>
            <a:ext cx="3918858"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Monetary Policy Coordination</a:t>
            </a:r>
            <a:endParaRPr lang="en-US" sz="1600" dirty="0"/>
          </a:p>
        </p:txBody>
      </p:sp>
      <p:sp>
        <p:nvSpPr>
          <p:cNvPr id="7" name="Text 4"/>
          <p:cNvSpPr/>
          <p:nvPr/>
        </p:nvSpPr>
        <p:spPr>
          <a:xfrm>
            <a:off x="4302035" y="1073604"/>
            <a:ext cx="3476897" cy="160020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FFFFFF"/>
                </a:solidFill>
                <a:latin typeface="MiSans" pitchFamily="34" charset="0"/>
                <a:ea typeface="MiSans" pitchFamily="34" charset="-122"/>
                <a:cs typeface="MiSans" pitchFamily="34" charset="-120"/>
              </a:rPr>
              <a:t>Develop a joint monetary policy framework focused on inflation targeting and exchange rate stability, leveraging Nigeria's leadership role for regional coordination.</a:t>
            </a:r>
            <a:endParaRPr lang="en-US" sz="1600" dirty="0"/>
          </a:p>
        </p:txBody>
      </p:sp>
      <p:sp>
        <p:nvSpPr>
          <p:cNvPr id="8" name="Text 5"/>
          <p:cNvSpPr/>
          <p:nvPr/>
        </p:nvSpPr>
        <p:spPr>
          <a:xfrm>
            <a:off x="4302035" y="3716643"/>
            <a:ext cx="3918858"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External Reserve Management</a:t>
            </a:r>
            <a:endParaRPr lang="en-US" sz="1600" dirty="0"/>
          </a:p>
        </p:txBody>
      </p:sp>
      <p:sp>
        <p:nvSpPr>
          <p:cNvPr id="9" name="Text 6"/>
          <p:cNvSpPr/>
          <p:nvPr/>
        </p:nvSpPr>
        <p:spPr>
          <a:xfrm>
            <a:off x="4302035" y="4241086"/>
            <a:ext cx="3476897" cy="128016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FFFFFF"/>
                </a:solidFill>
                <a:latin typeface="MiSans" pitchFamily="34" charset="0"/>
                <a:ea typeface="MiSans" pitchFamily="34" charset="-122"/>
                <a:cs typeface="MiSans" pitchFamily="34" charset="-120"/>
              </a:rPr>
              <a:t>Create a Regional Stabilization Fund or Reserve Pooling Mechanism to enhance collective financial resilience and mitigate external shocks.</a:t>
            </a:r>
            <a:endParaRPr lang="en-US" sz="1600" dirty="0"/>
          </a:p>
        </p:txBody>
      </p:sp>
      <p:sp>
        <p:nvSpPr>
          <p:cNvPr id="10" name="Text 7"/>
          <p:cNvSpPr/>
          <p:nvPr/>
        </p:nvSpPr>
        <p:spPr>
          <a:xfrm>
            <a:off x="8109858" y="3716643"/>
            <a:ext cx="3918858" cy="254000"/>
          </a:xfrm>
          <a:prstGeom prst="rect">
            <a:avLst/>
          </a:prstGeom>
          <a:noFill/>
          <a:ln/>
        </p:spPr>
        <p:txBody>
          <a:bodyPr wrap="square" lIns="91440" tIns="45720" rIns="91440" bIns="45720" rtlCol="0" anchor="ctr">
            <a:spAutoFit/>
          </a:bodyPr>
          <a:lstStyle/>
          <a:p>
            <a:pPr marL="0" indent="0" algn="ctr">
              <a:lnSpc>
                <a:spcPct val="100000"/>
              </a:lnSpc>
              <a:buNone/>
            </a:pPr>
            <a:r>
              <a:rPr lang="en-US" sz="1600" b="1" dirty="0">
                <a:solidFill>
                  <a:srgbClr val="FFFFFF"/>
                </a:solidFill>
                <a:latin typeface="MiSans" pitchFamily="34" charset="0"/>
                <a:ea typeface="MiSans" pitchFamily="34" charset="-122"/>
                <a:cs typeface="MiSans" pitchFamily="34" charset="-120"/>
              </a:rPr>
              <a:t>AI-Based Monitoring</a:t>
            </a:r>
            <a:endParaRPr lang="en-US" sz="1600" dirty="0"/>
          </a:p>
        </p:txBody>
      </p:sp>
      <p:sp>
        <p:nvSpPr>
          <p:cNvPr id="11" name="Text 8"/>
          <p:cNvSpPr/>
          <p:nvPr/>
        </p:nvSpPr>
        <p:spPr>
          <a:xfrm>
            <a:off x="8109858" y="4241086"/>
            <a:ext cx="3476897" cy="160020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FFFFFF"/>
                </a:solidFill>
                <a:latin typeface="MiSans" pitchFamily="34" charset="0"/>
                <a:ea typeface="MiSans" pitchFamily="34" charset="-122"/>
                <a:cs typeface="MiSans" pitchFamily="34" charset="-120"/>
              </a:rPr>
              <a:t>Invest in AI-driven economic surveillance systems to continuously monitor macroeconomic indicators and provide early warnings for policy adjustments.</a:t>
            </a:r>
            <a:endParaRPr lang="en-US" sz="1600"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524000" y="1122363"/>
            <a:ext cx="9144000" cy="2387600"/>
          </a:xfrm>
          <a:prstGeom prst="rect">
            <a:avLst/>
          </a:prstGeom>
          <a:noFill/>
          <a:ln/>
        </p:spPr>
        <p:txBody>
          <a:bodyPr wrap="square" lIns="91440" tIns="45720" rIns="91440" bIns="45720" rtlCol="0" anchor="t"/>
          <a:lstStyle/>
          <a:p>
            <a:pPr marL="0" indent="0" algn="l">
              <a:lnSpc>
                <a:spcPct val="100000"/>
              </a:lnSpc>
              <a:buNone/>
            </a:pPr>
            <a:r>
              <a:rPr lang="en-US" sz="4400" dirty="0">
                <a:solidFill>
                  <a:srgbClr val="000000"/>
                </a:solidFill>
                <a:latin typeface="MiSans" pitchFamily="34" charset="0"/>
                <a:ea typeface="MiSans" pitchFamily="34" charset="-122"/>
                <a:cs typeface="MiSans" pitchFamily="34" charset="-120"/>
              </a:rPr>
              <a:t> </a:t>
            </a:r>
            <a:endParaRPr lang="en-US" sz="1600" dirty="0"/>
          </a:p>
        </p:txBody>
      </p:sp>
      <p:sp>
        <p:nvSpPr>
          <p:cNvPr id="3" name="Text 1"/>
          <p:cNvSpPr/>
          <p:nvPr/>
        </p:nvSpPr>
        <p:spPr>
          <a:xfrm>
            <a:off x="1524000" y="3602038"/>
            <a:ext cx="9144000" cy="1655762"/>
          </a:xfrm>
          <a:prstGeom prst="rect">
            <a:avLst/>
          </a:prstGeom>
          <a:noFill/>
          <a:ln/>
        </p:spPr>
        <p:txBody>
          <a:bodyPr wrap="square" lIns="91440" tIns="45720" rIns="91440" bIns="45720" rtlCol="0" anchor="t"/>
          <a:lstStyle/>
          <a:p>
            <a:pPr marL="0" indent="0" algn="l">
              <a:lnSpc>
                <a:spcPct val="100000"/>
              </a:lnSpc>
              <a:buNone/>
            </a:pPr>
            <a:r>
              <a:rPr lang="en-US" sz="4400" dirty="0">
                <a:solidFill>
                  <a:srgbClr val="000000"/>
                </a:solidFill>
                <a:latin typeface="MiSans" pitchFamily="34" charset="0"/>
                <a:ea typeface="MiSans" pitchFamily="34" charset="-122"/>
                <a:cs typeface="MiSans" pitchFamily="34" charset="-120"/>
              </a:rPr>
              <a:t> </a:t>
            </a:r>
            <a:endParaRPr lang="en-US" sz="1600" dirty="0"/>
          </a:p>
        </p:txBody>
      </p:sp>
      <p:pic>
        <p:nvPicPr>
          <p:cNvPr id="4" name="Image 0" descr="https://kimi-img.moonshot.cn/pub/slides/slides_tmpl/image/25-09-28-15:21:49-d3ce438s8jdo4os5dcgg.png"/>
          <p:cNvPicPr>
            <a:picLocks noChangeAspect="1"/>
          </p:cNvPicPr>
          <p:nvPr/>
        </p:nvPicPr>
        <p:blipFill>
          <a:blip r:embed="rId3"/>
          <a:srcRect/>
          <a:stretch/>
        </p:blipFill>
        <p:spPr>
          <a:xfrm>
            <a:off x="0" y="0"/>
            <a:ext cx="12192000" cy="6858000"/>
          </a:xfrm>
          <a:prstGeom prst="rect">
            <a:avLst/>
          </a:prstGeom>
        </p:spPr>
      </p:pic>
      <p:sp>
        <p:nvSpPr>
          <p:cNvPr id="5" name="Text 2"/>
          <p:cNvSpPr/>
          <p:nvPr/>
        </p:nvSpPr>
        <p:spPr>
          <a:xfrm>
            <a:off x="7451833" y="938480"/>
            <a:ext cx="4424855" cy="1282700"/>
          </a:xfrm>
          <a:prstGeom prst="rect">
            <a:avLst/>
          </a:prstGeom>
          <a:noFill/>
          <a:ln/>
        </p:spPr>
        <p:txBody>
          <a:bodyPr wrap="square" lIns="91440" tIns="45720" rIns="91440" bIns="45720" rtlCol="0" anchor="ctr">
            <a:spAutoFit/>
          </a:bodyPr>
          <a:lstStyle/>
          <a:p>
            <a:pPr marL="0" indent="0" algn="ctr">
              <a:lnSpc>
                <a:spcPct val="100000"/>
              </a:lnSpc>
              <a:buNone/>
            </a:pPr>
            <a:r>
              <a:rPr lang="en-US" sz="4000" b="1" dirty="0">
                <a:solidFill>
                  <a:srgbClr val="098FF8"/>
                </a:solidFill>
                <a:latin typeface="MiSans" pitchFamily="34" charset="0"/>
                <a:ea typeface="MiSans" pitchFamily="34" charset="-122"/>
                <a:cs typeface="MiSans" pitchFamily="34" charset="-120"/>
              </a:rPr>
              <a:t>Robustness &amp; Limits</a:t>
            </a:r>
            <a:endParaRPr lang="en-US" sz="1600" dirty="0"/>
          </a:p>
        </p:txBody>
      </p:sp>
      <p:sp>
        <p:nvSpPr>
          <p:cNvPr id="6" name="Text 3"/>
          <p:cNvSpPr/>
          <p:nvPr/>
        </p:nvSpPr>
        <p:spPr>
          <a:xfrm>
            <a:off x="-408351" y="1142901"/>
            <a:ext cx="7150737" cy="495300"/>
          </a:xfrm>
          <a:prstGeom prst="rect">
            <a:avLst/>
          </a:prstGeom>
          <a:noFill/>
          <a:ln/>
        </p:spPr>
        <p:txBody>
          <a:bodyPr wrap="square" lIns="91440" tIns="45720" rIns="91440" bIns="45720" rtlCol="0" anchor="ctr">
            <a:spAutoFit/>
          </a:bodyPr>
          <a:lstStyle/>
          <a:p>
            <a:pPr marL="0" indent="0" algn="ctr">
              <a:lnSpc>
                <a:spcPct val="100000"/>
              </a:lnSpc>
              <a:buNone/>
            </a:pPr>
            <a:r>
              <a:rPr lang="en-US" sz="3200" dirty="0">
                <a:solidFill>
                  <a:srgbClr val="098FF8"/>
                </a:solidFill>
                <a:latin typeface="MiSans" pitchFamily="34" charset="0"/>
                <a:ea typeface="MiSans" pitchFamily="34" charset="-122"/>
                <a:cs typeface="MiSans" pitchFamily="34" charset="-120"/>
              </a:rPr>
              <a:t>Robustness Checks</a:t>
            </a:r>
            <a:endParaRPr lang="en-US" sz="1600" dirty="0"/>
          </a:p>
        </p:txBody>
      </p:sp>
      <p:sp>
        <p:nvSpPr>
          <p:cNvPr id="7" name="Text 4"/>
          <p:cNvSpPr/>
          <p:nvPr/>
        </p:nvSpPr>
        <p:spPr>
          <a:xfrm>
            <a:off x="755920" y="1819751"/>
            <a:ext cx="5171914" cy="128016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098FF8"/>
                </a:solidFill>
                <a:latin typeface="MiSans" pitchFamily="34" charset="0"/>
                <a:ea typeface="MiSans" pitchFamily="34" charset="-122"/>
                <a:cs typeface="MiSans" pitchFamily="34" charset="-120"/>
              </a:rPr>
              <a:t>Alternative lag specifications, subsample analysis, and comparison with fixed effects, random effects, and GMM estimators confirm the robustness and reliability of the study's findings.</a:t>
            </a:r>
            <a:endParaRPr lang="en-US" sz="1600" dirty="0"/>
          </a:p>
        </p:txBody>
      </p:sp>
      <p:sp>
        <p:nvSpPr>
          <p:cNvPr id="8" name="Text 5"/>
          <p:cNvSpPr/>
          <p:nvPr/>
        </p:nvSpPr>
        <p:spPr>
          <a:xfrm>
            <a:off x="-560751" y="4273496"/>
            <a:ext cx="7150737" cy="495300"/>
          </a:xfrm>
          <a:prstGeom prst="rect">
            <a:avLst/>
          </a:prstGeom>
          <a:noFill/>
          <a:ln/>
        </p:spPr>
        <p:txBody>
          <a:bodyPr wrap="square" lIns="91440" tIns="45720" rIns="91440" bIns="45720" rtlCol="0" anchor="ctr">
            <a:spAutoFit/>
          </a:bodyPr>
          <a:lstStyle/>
          <a:p>
            <a:pPr marL="0" indent="0" algn="ctr">
              <a:lnSpc>
                <a:spcPct val="100000"/>
              </a:lnSpc>
              <a:buNone/>
            </a:pPr>
            <a:r>
              <a:rPr lang="en-US" sz="3200" dirty="0">
                <a:solidFill>
                  <a:srgbClr val="098FF8"/>
                </a:solidFill>
                <a:latin typeface="MiSans" pitchFamily="34" charset="0"/>
                <a:ea typeface="MiSans" pitchFamily="34" charset="-122"/>
                <a:cs typeface="MiSans" pitchFamily="34" charset="-120"/>
              </a:rPr>
              <a:t>Study Limitations</a:t>
            </a:r>
            <a:endParaRPr lang="en-US" sz="1600" dirty="0"/>
          </a:p>
        </p:txBody>
      </p:sp>
      <p:sp>
        <p:nvSpPr>
          <p:cNvPr id="9" name="Text 6"/>
          <p:cNvSpPr/>
          <p:nvPr/>
        </p:nvSpPr>
        <p:spPr>
          <a:xfrm>
            <a:off x="603520" y="4950346"/>
            <a:ext cx="5171914" cy="96012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098FF8"/>
                </a:solidFill>
                <a:latin typeface="MiSans" pitchFamily="34" charset="0"/>
                <a:ea typeface="MiSans" pitchFamily="34" charset="-122"/>
                <a:cs typeface="MiSans" pitchFamily="34" charset="-120"/>
              </a:rPr>
              <a:t>Limitations include data gaps, potential structural breaks due to global crises, and the emphasis of machine learning algorithms on statistical fit over theoretical coherence.</a:t>
            </a:r>
            <a:endParaRPr lang="en-US" sz="1600" dirty="0"/>
          </a:p>
        </p:txBody>
      </p:sp>
      <p:sp>
        <p:nvSpPr>
          <p:cNvPr id="10" name="Text 7"/>
          <p:cNvSpPr/>
          <p:nvPr/>
        </p:nvSpPr>
        <p:spPr>
          <a:xfrm>
            <a:off x="7309945" y="2894854"/>
            <a:ext cx="3126828" cy="1041400"/>
          </a:xfrm>
          <a:prstGeom prst="rect">
            <a:avLst/>
          </a:prstGeom>
          <a:noFill/>
          <a:ln/>
        </p:spPr>
        <p:txBody>
          <a:bodyPr wrap="square" lIns="91440" tIns="45720" rIns="91440" bIns="45720" rtlCol="0" anchor="ctr">
            <a:spAutoFit/>
          </a:bodyPr>
          <a:lstStyle/>
          <a:p>
            <a:pPr marL="0" indent="0" algn="ctr">
              <a:lnSpc>
                <a:spcPct val="100000"/>
              </a:lnSpc>
              <a:buNone/>
            </a:pPr>
            <a:r>
              <a:rPr lang="en-US" sz="3200" dirty="0">
                <a:solidFill>
                  <a:srgbClr val="098FF8"/>
                </a:solidFill>
                <a:latin typeface="MiSans" pitchFamily="34" charset="0"/>
                <a:ea typeface="MiSans" pitchFamily="34" charset="-122"/>
                <a:cs typeface="MiSans" pitchFamily="34" charset="-120"/>
              </a:rPr>
              <a:t>Future Research</a:t>
            </a:r>
            <a:endParaRPr lang="en-US" sz="1600" dirty="0"/>
          </a:p>
        </p:txBody>
      </p:sp>
      <p:sp>
        <p:nvSpPr>
          <p:cNvPr id="11" name="Text 8"/>
          <p:cNvSpPr/>
          <p:nvPr/>
        </p:nvSpPr>
        <p:spPr>
          <a:xfrm>
            <a:off x="7634214" y="4142898"/>
            <a:ext cx="3594537" cy="160020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098FF8"/>
                </a:solidFill>
                <a:latin typeface="MiSans" pitchFamily="34" charset="0"/>
                <a:ea typeface="MiSans" pitchFamily="34" charset="-122"/>
                <a:cs typeface="MiSans" pitchFamily="34" charset="-120"/>
              </a:rPr>
              <a:t>Future work could incorporate Bayesian extensions, high-frequency data, and institutional quality metrics to further refine the analysis and enhance policy relevance.</a:t>
            </a:r>
            <a:endParaRPr lang="en-US" sz="1600"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name="Slide 3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254000"/>
            <a:ext cx="60452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Robustness &amp; Limits</a:t>
            </a:r>
            <a:endParaRPr lang="en-US" sz="1600" dirty="0"/>
          </a:p>
        </p:txBody>
      </p:sp>
      <p:sp>
        <p:nvSpPr>
          <p:cNvPr id="4" name="Text 1"/>
          <p:cNvSpPr/>
          <p:nvPr/>
        </p:nvSpPr>
        <p:spPr>
          <a:xfrm>
            <a:off x="254000" y="965200"/>
            <a:ext cx="6045200" cy="355600"/>
          </a:xfrm>
          <a:prstGeom prst="rect">
            <a:avLst/>
          </a:prstGeom>
          <a:noFill/>
          <a:ln/>
        </p:spPr>
        <p:txBody>
          <a:bodyPr wrap="square" lIns="0" tIns="0" rIns="0" bIns="0" rtlCol="0" anchor="ctr"/>
          <a:lstStyle/>
          <a:p>
            <a:pPr marL="0" indent="0">
              <a:lnSpc>
                <a:spcPct val="120000"/>
              </a:lnSpc>
              <a:buNone/>
            </a:pPr>
            <a:r>
              <a:rPr lang="en-US" sz="2000" dirty="0">
                <a:solidFill>
                  <a:srgbClr val="4CAF50"/>
                </a:solidFill>
                <a:latin typeface="Noto Sans SC" pitchFamily="34" charset="0"/>
                <a:ea typeface="Noto Sans SC" pitchFamily="34" charset="-122"/>
                <a:cs typeface="Noto Sans SC" pitchFamily="34" charset="-120"/>
              </a:rPr>
              <a:t>✓ Robustness</a:t>
            </a:r>
            <a:endParaRPr lang="en-US" sz="1600" dirty="0"/>
          </a:p>
        </p:txBody>
      </p:sp>
      <p:sp>
        <p:nvSpPr>
          <p:cNvPr id="5" name="Text 2"/>
          <p:cNvSpPr/>
          <p:nvPr/>
        </p:nvSpPr>
        <p:spPr>
          <a:xfrm>
            <a:off x="254000" y="1422400"/>
            <a:ext cx="5537200" cy="977900"/>
          </a:xfrm>
          <a:prstGeom prst="rect">
            <a:avLst/>
          </a:prstGeom>
          <a:noFill/>
          <a:ln/>
        </p:spPr>
        <p:txBody>
          <a:bodyPr wrap="square" lIns="0" tIns="0" rIns="0" bIns="0" rtlCol="0" anchor="ctr"/>
          <a:lstStyle/>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Stable results across alternative lags and estimators (FE/RE/GMM).</a:t>
            </a:r>
            <a:endParaRPr lang="en-US" sz="1600" dirty="0"/>
          </a:p>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Consistent findings in sub-sample analyses.</a:t>
            </a:r>
            <a:endParaRPr lang="en-US" sz="1600" dirty="0"/>
          </a:p>
        </p:txBody>
      </p:sp>
      <p:sp>
        <p:nvSpPr>
          <p:cNvPr id="6" name="Text 3"/>
          <p:cNvSpPr/>
          <p:nvPr/>
        </p:nvSpPr>
        <p:spPr>
          <a:xfrm>
            <a:off x="254000" y="2603500"/>
            <a:ext cx="6045200" cy="355600"/>
          </a:xfrm>
          <a:prstGeom prst="rect">
            <a:avLst/>
          </a:prstGeom>
          <a:noFill/>
          <a:ln/>
        </p:spPr>
        <p:txBody>
          <a:bodyPr wrap="square" lIns="0" tIns="0" rIns="0" bIns="0" rtlCol="0" anchor="ctr"/>
          <a:lstStyle/>
          <a:p>
            <a:pPr marL="0" indent="0">
              <a:lnSpc>
                <a:spcPct val="120000"/>
              </a:lnSpc>
              <a:buNone/>
            </a:pPr>
            <a:r>
              <a:rPr lang="en-US" sz="2000" dirty="0">
                <a:solidFill>
                  <a:srgbClr val="FF8F00"/>
                </a:solidFill>
                <a:latin typeface="Noto Sans SC" pitchFamily="34" charset="0"/>
                <a:ea typeface="Noto Sans SC" pitchFamily="34" charset="-122"/>
                <a:cs typeface="Noto Sans SC" pitchFamily="34" charset="-120"/>
              </a:rPr>
              <a:t>⚠ Limitations</a:t>
            </a:r>
            <a:endParaRPr lang="en-US" sz="1600" dirty="0"/>
          </a:p>
        </p:txBody>
      </p:sp>
      <p:sp>
        <p:nvSpPr>
          <p:cNvPr id="7" name="Text 4"/>
          <p:cNvSpPr/>
          <p:nvPr/>
        </p:nvSpPr>
        <p:spPr>
          <a:xfrm>
            <a:off x="254000" y="3060700"/>
            <a:ext cx="5537200" cy="673100"/>
          </a:xfrm>
          <a:prstGeom prst="rect">
            <a:avLst/>
          </a:prstGeom>
          <a:noFill/>
          <a:ln/>
        </p:spPr>
        <p:txBody>
          <a:bodyPr wrap="square" lIns="0" tIns="0" rIns="0" bIns="0" rtlCol="0" anchor="ctr"/>
          <a:lstStyle/>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Possible data gaps and structural breaks.</a:t>
            </a:r>
            <a:endParaRPr lang="en-US" sz="1600" dirty="0"/>
          </a:p>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ML prioritizes fit, which may diverge from theory.</a:t>
            </a:r>
            <a:endParaRPr lang="en-US" sz="1600" dirty="0"/>
          </a:p>
        </p:txBody>
      </p:sp>
      <p:sp>
        <p:nvSpPr>
          <p:cNvPr id="8" name="Shape 5"/>
          <p:cNvSpPr/>
          <p:nvPr/>
        </p:nvSpPr>
        <p:spPr>
          <a:xfrm>
            <a:off x="6096000" y="254000"/>
            <a:ext cx="0" cy="6350000"/>
          </a:xfrm>
          <a:prstGeom prst="line">
            <a:avLst/>
          </a:prstGeom>
          <a:noFill/>
          <a:ln w="50800">
            <a:solidFill>
              <a:srgbClr val="FFC107"/>
            </a:solidFill>
            <a:prstDash val="solid"/>
            <a:headEnd type="none"/>
            <a:tailEnd type="none"/>
          </a:ln>
        </p:spPr>
      </p:sp>
      <p:sp>
        <p:nvSpPr>
          <p:cNvPr id="9" name="Text 6"/>
          <p:cNvSpPr/>
          <p:nvPr/>
        </p:nvSpPr>
        <p:spPr>
          <a:xfrm>
            <a:off x="6451600" y="254000"/>
            <a:ext cx="5994400" cy="508000"/>
          </a:xfrm>
          <a:prstGeom prst="rect">
            <a:avLst/>
          </a:prstGeom>
          <a:noFill/>
          <a:ln/>
        </p:spPr>
        <p:txBody>
          <a:bodyPr wrap="square" lIns="0" tIns="0" rIns="0" bIns="0" rtlCol="0" anchor="ctr"/>
          <a:lstStyle/>
          <a:p>
            <a:pPr marL="0" indent="0">
              <a:lnSpc>
                <a:spcPct val="90000"/>
              </a:lnSpc>
              <a:buNone/>
            </a:pPr>
            <a:r>
              <a:rPr lang="en-US" sz="3600" dirty="0">
                <a:solidFill>
                  <a:srgbClr val="3F51B5"/>
                </a:solidFill>
                <a:latin typeface="Noto Sans SC" pitchFamily="34" charset="0"/>
                <a:ea typeface="Noto Sans SC" pitchFamily="34" charset="-122"/>
                <a:cs typeface="Noto Sans SC" pitchFamily="34" charset="-120"/>
              </a:rPr>
              <a:t>Future Work</a:t>
            </a:r>
            <a:endParaRPr lang="en-US" sz="1600" dirty="0"/>
          </a:p>
        </p:txBody>
      </p:sp>
      <p:sp>
        <p:nvSpPr>
          <p:cNvPr id="10" name="Text 7"/>
          <p:cNvSpPr/>
          <p:nvPr/>
        </p:nvSpPr>
        <p:spPr>
          <a:xfrm>
            <a:off x="6451600" y="965200"/>
            <a:ext cx="5486400" cy="2159000"/>
          </a:xfrm>
          <a:prstGeom prst="rect">
            <a:avLst/>
          </a:prstGeom>
          <a:noFill/>
          <a:ln/>
        </p:spPr>
        <p:txBody>
          <a:bodyPr wrap="square" lIns="0" tIns="0" rIns="0" bIns="0" rtlCol="0" anchor="ctr"/>
          <a:lstStyle/>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Integrate Bayesian methods for uncertainty modeling.</a:t>
            </a:r>
            <a:endParaRPr lang="en-US" sz="1600" dirty="0"/>
          </a:p>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Incorporate higher-frequency data and governance indicators.</a:t>
            </a:r>
            <a:endParaRPr lang="en-US" sz="1600" dirty="0"/>
          </a:p>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Develop hybrid Python-STATA pipelines for advanced ML.</a:t>
            </a:r>
            <a:endParaRPr lang="en-US" sz="1600" dirty="0"/>
          </a:p>
          <a:p>
            <a:pPr marL="254000" indent="-254000" algn="l">
              <a:lnSpc>
                <a:spcPct val="130000"/>
              </a:lnSpc>
              <a:spcBef>
                <a:spcPts val="10"/>
              </a:spcBef>
              <a:buSzPct val="100000"/>
              <a:buChar char="•"/>
            </a:pPr>
            <a:r>
              <a:rPr lang="en-US" sz="1600" dirty="0">
                <a:solidFill>
                  <a:srgbClr val="333333"/>
                </a:solidFill>
                <a:latin typeface="MiSans" pitchFamily="34" charset="0"/>
                <a:ea typeface="MiSans" pitchFamily="34" charset="-122"/>
                <a:cs typeface="MiSans" pitchFamily="34" charset="-120"/>
              </a:rPr>
              <a:t>Focus on network spillover analysis and real-time dashboards.</a:t>
            </a:r>
            <a:endParaRPr lang="en-US" sz="1600"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524000" y="1122363"/>
            <a:ext cx="9144000" cy="2387600"/>
          </a:xfrm>
          <a:prstGeom prst="rect">
            <a:avLst/>
          </a:prstGeom>
          <a:noFill/>
          <a:ln/>
        </p:spPr>
        <p:txBody>
          <a:bodyPr wrap="square" lIns="91440" tIns="45720" rIns="91440" bIns="45720" rtlCol="0" anchor="t"/>
          <a:lstStyle/>
          <a:p>
            <a:pPr marL="0" indent="0" algn="l">
              <a:lnSpc>
                <a:spcPct val="100000"/>
              </a:lnSpc>
              <a:buNone/>
            </a:pPr>
            <a:r>
              <a:rPr lang="en-US" sz="4400" dirty="0">
                <a:solidFill>
                  <a:srgbClr val="000000"/>
                </a:solidFill>
                <a:latin typeface="MiSans" pitchFamily="34" charset="0"/>
                <a:ea typeface="MiSans" pitchFamily="34" charset="-122"/>
                <a:cs typeface="MiSans" pitchFamily="34" charset="-120"/>
              </a:rPr>
              <a:t> </a:t>
            </a:r>
            <a:endParaRPr lang="en-US" sz="1600" dirty="0"/>
          </a:p>
        </p:txBody>
      </p:sp>
      <p:sp>
        <p:nvSpPr>
          <p:cNvPr id="3" name="Text 1"/>
          <p:cNvSpPr/>
          <p:nvPr/>
        </p:nvSpPr>
        <p:spPr>
          <a:xfrm>
            <a:off x="1524000" y="3602038"/>
            <a:ext cx="9144000" cy="1655762"/>
          </a:xfrm>
          <a:prstGeom prst="rect">
            <a:avLst/>
          </a:prstGeom>
          <a:noFill/>
          <a:ln/>
        </p:spPr>
        <p:txBody>
          <a:bodyPr wrap="square" lIns="91440" tIns="45720" rIns="91440" bIns="45720" rtlCol="0" anchor="t"/>
          <a:lstStyle/>
          <a:p>
            <a:pPr marL="0" indent="0" algn="l">
              <a:lnSpc>
                <a:spcPct val="100000"/>
              </a:lnSpc>
              <a:buNone/>
            </a:pPr>
            <a:r>
              <a:rPr lang="en-US" sz="4400" dirty="0">
                <a:solidFill>
                  <a:srgbClr val="000000"/>
                </a:solidFill>
                <a:latin typeface="MiSans" pitchFamily="34" charset="0"/>
                <a:ea typeface="MiSans" pitchFamily="34" charset="-122"/>
                <a:cs typeface="MiSans" pitchFamily="34" charset="-120"/>
              </a:rPr>
              <a:t> </a:t>
            </a:r>
            <a:endParaRPr lang="en-US" sz="1600" dirty="0"/>
          </a:p>
        </p:txBody>
      </p:sp>
      <p:pic>
        <p:nvPicPr>
          <p:cNvPr id="4" name="Image 0" descr="https://kimi-img.moonshot.cn/pub/slides/slides_tmpl/image/25-09-28-15:21:48-d3ce430s8jdo4os5dcf0.jpeg"/>
          <p:cNvPicPr>
            <a:picLocks noChangeAspect="1"/>
          </p:cNvPicPr>
          <p:nvPr/>
        </p:nvPicPr>
        <p:blipFill>
          <a:blip r:embed="rId3"/>
          <a:srcRect/>
          <a:stretch/>
        </p:blipFill>
        <p:spPr>
          <a:xfrm>
            <a:off x="0" y="0"/>
            <a:ext cx="12192000" cy="6858000"/>
          </a:xfrm>
          <a:prstGeom prst="rect">
            <a:avLst/>
          </a:prstGeom>
        </p:spPr>
      </p:pic>
      <p:sp>
        <p:nvSpPr>
          <p:cNvPr id="5" name="Text 2"/>
          <p:cNvSpPr/>
          <p:nvPr/>
        </p:nvSpPr>
        <p:spPr>
          <a:xfrm>
            <a:off x="4719145" y="4185289"/>
            <a:ext cx="2794190" cy="1955800"/>
          </a:xfrm>
          <a:prstGeom prst="rect">
            <a:avLst/>
          </a:prstGeom>
          <a:noFill/>
          <a:ln/>
        </p:spPr>
        <p:txBody>
          <a:bodyPr wrap="square" lIns="91440" tIns="45720" rIns="91440" bIns="45720" rtlCol="0" anchor="ctr">
            <a:spAutoFit/>
          </a:bodyPr>
          <a:lstStyle/>
          <a:p>
            <a:pPr marL="0" indent="0" algn="l">
              <a:lnSpc>
                <a:spcPct val="100000"/>
              </a:lnSpc>
              <a:buNone/>
            </a:pPr>
            <a:r>
              <a:rPr lang="en-US" sz="4000" b="1" dirty="0">
                <a:solidFill>
                  <a:srgbClr val="FFFFFF"/>
                </a:solidFill>
                <a:latin typeface="MiSans" pitchFamily="34" charset="0"/>
                <a:ea typeface="MiSans" pitchFamily="34" charset="-122"/>
                <a:cs typeface="MiSans" pitchFamily="34" charset="-120"/>
              </a:rPr>
              <a:t>Conclusion &amp; Next Steps</a:t>
            </a:r>
            <a:endParaRPr lang="en-US" sz="1600" dirty="0"/>
          </a:p>
        </p:txBody>
      </p:sp>
      <p:sp>
        <p:nvSpPr>
          <p:cNvPr id="6" name="Text 3"/>
          <p:cNvSpPr/>
          <p:nvPr/>
        </p:nvSpPr>
        <p:spPr>
          <a:xfrm>
            <a:off x="277138" y="729760"/>
            <a:ext cx="4317123" cy="311150"/>
          </a:xfrm>
          <a:prstGeom prst="rect">
            <a:avLst/>
          </a:prstGeom>
          <a:noFill/>
          <a:ln/>
        </p:spPr>
        <p:txBody>
          <a:bodyPr wrap="square" lIns="91440" tIns="45720" rIns="91440" bIns="45720" rtlCol="0" anchor="ctr">
            <a:spAutoFit/>
          </a:bodyPr>
          <a:lstStyle/>
          <a:p>
            <a:pPr marL="0" indent="0" algn="ctr">
              <a:lnSpc>
                <a:spcPct val="100000"/>
              </a:lnSpc>
              <a:buNone/>
            </a:pPr>
            <a:r>
              <a:rPr lang="en-US" sz="2000" dirty="0">
                <a:solidFill>
                  <a:srgbClr val="FFFFFF"/>
                </a:solidFill>
                <a:latin typeface="MiSans" pitchFamily="34" charset="0"/>
                <a:ea typeface="MiSans" pitchFamily="34" charset="-122"/>
                <a:cs typeface="MiSans" pitchFamily="34" charset="-120"/>
              </a:rPr>
              <a:t>Study Conclusions</a:t>
            </a:r>
            <a:endParaRPr lang="en-US" sz="1600" dirty="0"/>
          </a:p>
        </p:txBody>
      </p:sp>
      <p:sp>
        <p:nvSpPr>
          <p:cNvPr id="7" name="Text 4"/>
          <p:cNvSpPr/>
          <p:nvPr/>
        </p:nvSpPr>
        <p:spPr>
          <a:xfrm>
            <a:off x="371463" y="1104169"/>
            <a:ext cx="4128472" cy="160020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FFFFFF"/>
                </a:solidFill>
                <a:latin typeface="MiSans" pitchFamily="34" charset="0"/>
                <a:ea typeface="MiSans" pitchFamily="34" charset="-122"/>
                <a:cs typeface="MiSans" pitchFamily="34" charset="-120"/>
              </a:rPr>
              <a:t>The study confirms long-run convergence but incomplete harmonization across WAMZ countries, highlighting the central role of fiscal and external variables in ensuring macroeconomic stability.</a:t>
            </a:r>
            <a:endParaRPr lang="en-US" sz="1600" dirty="0"/>
          </a:p>
        </p:txBody>
      </p:sp>
      <p:sp>
        <p:nvSpPr>
          <p:cNvPr id="8" name="Text 5"/>
          <p:cNvSpPr/>
          <p:nvPr/>
        </p:nvSpPr>
        <p:spPr>
          <a:xfrm>
            <a:off x="7741269" y="4046816"/>
            <a:ext cx="4317123" cy="311150"/>
          </a:xfrm>
          <a:prstGeom prst="rect">
            <a:avLst/>
          </a:prstGeom>
          <a:noFill/>
          <a:ln/>
        </p:spPr>
        <p:txBody>
          <a:bodyPr wrap="square" lIns="91440" tIns="45720" rIns="91440" bIns="45720" rtlCol="0" anchor="ctr">
            <a:spAutoFit/>
          </a:bodyPr>
          <a:lstStyle/>
          <a:p>
            <a:pPr marL="0" indent="0" algn="ctr">
              <a:lnSpc>
                <a:spcPct val="100000"/>
              </a:lnSpc>
              <a:buNone/>
            </a:pPr>
            <a:r>
              <a:rPr lang="en-US" sz="2000" dirty="0">
                <a:solidFill>
                  <a:srgbClr val="098FF8"/>
                </a:solidFill>
                <a:latin typeface="MiSans" pitchFamily="34" charset="0"/>
                <a:ea typeface="MiSans" pitchFamily="34" charset="-122"/>
                <a:cs typeface="MiSans" pitchFamily="34" charset="-120"/>
              </a:rPr>
              <a:t>Policy Recommendations</a:t>
            </a:r>
            <a:endParaRPr lang="en-US" sz="1600" dirty="0"/>
          </a:p>
        </p:txBody>
      </p:sp>
      <p:sp>
        <p:nvSpPr>
          <p:cNvPr id="9" name="Text 6"/>
          <p:cNvSpPr/>
          <p:nvPr/>
        </p:nvSpPr>
        <p:spPr>
          <a:xfrm>
            <a:off x="7835594" y="4421225"/>
            <a:ext cx="4128472" cy="1920240"/>
          </a:xfrm>
          <a:prstGeom prst="rect">
            <a:avLst/>
          </a:prstGeom>
          <a:noFill/>
          <a:ln/>
        </p:spPr>
        <p:txBody>
          <a:bodyPr wrap="square" lIns="91440" tIns="45720" rIns="91440" bIns="45720" rtlCol="0" anchor="t">
            <a:spAutoFit/>
          </a:bodyPr>
          <a:lstStyle/>
          <a:p>
            <a:pPr marL="0" indent="0" algn="l">
              <a:lnSpc>
                <a:spcPct val="150000"/>
              </a:lnSpc>
              <a:buNone/>
            </a:pPr>
            <a:r>
              <a:rPr lang="en-US" sz="1400" dirty="0">
                <a:solidFill>
                  <a:srgbClr val="098FF8"/>
                </a:solidFill>
                <a:latin typeface="MiSans" pitchFamily="34" charset="0"/>
                <a:ea typeface="MiSans" pitchFamily="34" charset="-122"/>
                <a:cs typeface="MiSans" pitchFamily="34" charset="-120"/>
              </a:rPr>
              <a:t>Sustained coordination, technological integration, and phased reforms are essential for successful Eco launch and durable West African monetary union. Future research should focus on real-time monitoring and institutional indicators.</a:t>
            </a:r>
            <a:endParaRPr lang="en-US" sz="1600"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01</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Framing</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4478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Conclusion &amp; Next Steps</a:t>
            </a:r>
            <a:endParaRPr lang="en-US" sz="1600" dirty="0"/>
          </a:p>
        </p:txBody>
      </p:sp>
      <p:sp>
        <p:nvSpPr>
          <p:cNvPr id="4" name="Text 1"/>
          <p:cNvSpPr/>
          <p:nvPr/>
        </p:nvSpPr>
        <p:spPr>
          <a:xfrm>
            <a:off x="254000" y="2159000"/>
            <a:ext cx="97536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WAMZ shows </a:t>
            </a:r>
            <a:r>
              <a:rPr lang="en-US" sz="1600" dirty="0">
                <a:solidFill>
                  <a:srgbClr val="FF8F00"/>
                </a:solidFill>
                <a:latin typeface="MiSans" pitchFamily="34" charset="0"/>
                <a:ea typeface="MiSans" pitchFamily="34" charset="-122"/>
                <a:cs typeface="MiSans" pitchFamily="34" charset="-120"/>
              </a:rPr>
              <a:t>long-run convergence</a:t>
            </a:r>
            <a:r>
              <a:rPr lang="en-US" sz="1600" dirty="0">
                <a:solidFill>
                  <a:srgbClr val="333333"/>
                </a:solidFill>
                <a:latin typeface="MiSans" pitchFamily="34" charset="0"/>
                <a:ea typeface="MiSans" pitchFamily="34" charset="-122"/>
                <a:cs typeface="MiSans" pitchFamily="34" charset="-120"/>
              </a:rPr>
              <a:t> but incomplete harmonisation. Fiscal and external variables are central to stability.</a:t>
            </a:r>
            <a:endParaRPr lang="en-US" sz="1600" dirty="0"/>
          </a:p>
        </p:txBody>
      </p:sp>
      <p:sp>
        <p:nvSpPr>
          <p:cNvPr id="5" name="Text 2"/>
          <p:cNvSpPr/>
          <p:nvPr/>
        </p:nvSpPr>
        <p:spPr>
          <a:xfrm>
            <a:off x="254000" y="2971800"/>
            <a:ext cx="97536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AI-guided econometrics offers </a:t>
            </a:r>
            <a:r>
              <a:rPr lang="en-US" sz="1600" dirty="0">
                <a:solidFill>
                  <a:srgbClr val="4CAF50"/>
                </a:solidFill>
                <a:latin typeface="MiSans" pitchFamily="34" charset="0"/>
                <a:ea typeface="MiSans" pitchFamily="34" charset="-122"/>
                <a:cs typeface="MiSans" pitchFamily="34" charset="-120"/>
              </a:rPr>
              <a:t>scalable, data-driven policy tools</a:t>
            </a:r>
            <a:r>
              <a:rPr lang="en-US" sz="1600" dirty="0">
                <a:solidFill>
                  <a:srgbClr val="333333"/>
                </a:solidFill>
                <a:latin typeface="MiSans" pitchFamily="34" charset="0"/>
                <a:ea typeface="MiSans" pitchFamily="34" charset="-122"/>
                <a:cs typeface="MiSans" pitchFamily="34" charset="-120"/>
              </a:rPr>
              <a:t>.</a:t>
            </a:r>
            <a:endParaRPr lang="en-US" sz="1600" dirty="0"/>
          </a:p>
        </p:txBody>
      </p:sp>
      <p:sp>
        <p:nvSpPr>
          <p:cNvPr id="6" name="Text 3"/>
          <p:cNvSpPr/>
          <p:nvPr/>
        </p:nvSpPr>
        <p:spPr>
          <a:xfrm>
            <a:off x="0" y="3479800"/>
            <a:ext cx="10261600" cy="304800"/>
          </a:xfrm>
          <a:prstGeom prst="rect">
            <a:avLst/>
          </a:prstGeom>
          <a:noFill/>
          <a:ln/>
        </p:spPr>
        <p:txBody>
          <a:bodyPr wrap="square" lIns="0" tIns="0" rIns="0" bIns="0" rtlCol="0" anchor="ctr"/>
          <a:lstStyle/>
          <a:p>
            <a:pPr marL="0" indent="0" algn="ctr">
              <a:lnSpc>
                <a:spcPct val="130000"/>
              </a:lnSpc>
              <a:buNone/>
            </a:pPr>
            <a:r>
              <a:rPr lang="en-US" sz="1600" dirty="0">
                <a:solidFill>
                  <a:srgbClr val="333333"/>
                </a:solidFill>
                <a:latin typeface="MiSans" pitchFamily="34" charset="0"/>
                <a:ea typeface="MiSans" pitchFamily="34" charset="-122"/>
                <a:cs typeface="MiSans" pitchFamily="34" charset="-120"/>
              </a:rPr>
              <a:t>Sustained coordination, institutional reforms, and phased integration are key to a successful Eco launch.</a:t>
            </a:r>
            <a:endParaRPr lang="en-US" sz="1600" dirty="0"/>
          </a:p>
        </p:txBody>
      </p:sp>
      <p:pic>
        <p:nvPicPr>
          <p:cNvPr id="7" name="Image 1" descr="https://kimi-web-img.moonshot.cn/img/thumbs.dreamstime.com/af3d5889be14ea3c8fc47d737759354e545cf1ae.jpg"/>
          <p:cNvPicPr>
            <a:picLocks noChangeAspect="1"/>
          </p:cNvPicPr>
          <p:nvPr/>
        </p:nvPicPr>
        <p:blipFill>
          <a:blip r:embed="rId4"/>
          <a:srcRect t="44783" b="44783"/>
          <a:stretch/>
        </p:blipFill>
        <p:spPr>
          <a:xfrm>
            <a:off x="254000" y="4191000"/>
            <a:ext cx="11684000" cy="1219200"/>
          </a:xfrm>
          <a:prstGeom prst="roundRect">
            <a:avLst>
              <a:gd name="adj" fmla="val 0"/>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name="Slide 36">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2314575" y="458322"/>
            <a:ext cx="7802880" cy="5941357"/>
          </a:xfrm>
          <a:custGeom>
            <a:avLst/>
            <a:gdLst/>
            <a:ahLst/>
            <a:cxnLst/>
            <a:rect l="l" t="t" r="r" b="b"/>
            <a:pathLst>
              <a:path w="7802880" h="5941357">
                <a:moveTo>
                  <a:pt x="7628682" y="1144370"/>
                </a:moveTo>
                <a:cubicBezTo>
                  <a:pt x="7736974" y="1022909"/>
                  <a:pt x="7802880" y="862911"/>
                  <a:pt x="7802880" y="687793"/>
                </a:cubicBezTo>
                <a:cubicBezTo>
                  <a:pt x="7802880" y="308043"/>
                  <a:pt x="7493440" y="0"/>
                  <a:pt x="7111969" y="0"/>
                </a:cubicBezTo>
                <a:cubicBezTo>
                  <a:pt x="6936056" y="0"/>
                  <a:pt x="6775334" y="65609"/>
                  <a:pt x="6653322" y="173412"/>
                </a:cubicBezTo>
                <a:cubicBezTo>
                  <a:pt x="6531310" y="65609"/>
                  <a:pt x="6370832" y="0"/>
                  <a:pt x="6194674" y="0"/>
                </a:cubicBezTo>
                <a:cubicBezTo>
                  <a:pt x="6018762" y="0"/>
                  <a:pt x="5858040" y="65609"/>
                  <a:pt x="5736027" y="173412"/>
                </a:cubicBezTo>
                <a:cubicBezTo>
                  <a:pt x="5614016" y="65609"/>
                  <a:pt x="5453539" y="0"/>
                  <a:pt x="5277381" y="0"/>
                </a:cubicBezTo>
                <a:cubicBezTo>
                  <a:pt x="5101468" y="0"/>
                  <a:pt x="4940745" y="65609"/>
                  <a:pt x="4818734" y="173412"/>
                </a:cubicBezTo>
                <a:cubicBezTo>
                  <a:pt x="4696722" y="65609"/>
                  <a:pt x="4536245" y="0"/>
                  <a:pt x="4360087" y="0"/>
                </a:cubicBezTo>
                <a:cubicBezTo>
                  <a:pt x="4184174" y="0"/>
                  <a:pt x="4023452" y="65609"/>
                  <a:pt x="3901440" y="173412"/>
                </a:cubicBezTo>
                <a:cubicBezTo>
                  <a:pt x="3779427" y="65609"/>
                  <a:pt x="3618950" y="0"/>
                  <a:pt x="3442792" y="0"/>
                </a:cubicBezTo>
                <a:cubicBezTo>
                  <a:pt x="3266880" y="0"/>
                  <a:pt x="3106158" y="65609"/>
                  <a:pt x="2984145" y="173412"/>
                </a:cubicBezTo>
                <a:cubicBezTo>
                  <a:pt x="2862134" y="65609"/>
                  <a:pt x="2701656" y="0"/>
                  <a:pt x="2525498" y="0"/>
                </a:cubicBezTo>
                <a:cubicBezTo>
                  <a:pt x="2349586" y="0"/>
                  <a:pt x="2188863" y="65609"/>
                  <a:pt x="2066852" y="173412"/>
                </a:cubicBezTo>
                <a:cubicBezTo>
                  <a:pt x="1944840" y="65609"/>
                  <a:pt x="1784118" y="0"/>
                  <a:pt x="1608205" y="0"/>
                </a:cubicBezTo>
                <a:cubicBezTo>
                  <a:pt x="1432047" y="0"/>
                  <a:pt x="1271570" y="65609"/>
                  <a:pt x="1149558" y="173412"/>
                </a:cubicBezTo>
                <a:cubicBezTo>
                  <a:pt x="1027545" y="65609"/>
                  <a:pt x="866823" y="0"/>
                  <a:pt x="690911" y="0"/>
                </a:cubicBezTo>
                <a:cubicBezTo>
                  <a:pt x="309439" y="0"/>
                  <a:pt x="0" y="308043"/>
                  <a:pt x="0" y="687793"/>
                </a:cubicBezTo>
                <a:cubicBezTo>
                  <a:pt x="0" y="862911"/>
                  <a:pt x="65906" y="1022909"/>
                  <a:pt x="174198" y="1144370"/>
                </a:cubicBezTo>
                <a:cubicBezTo>
                  <a:pt x="65906" y="1265831"/>
                  <a:pt x="0" y="1425584"/>
                  <a:pt x="0" y="1600947"/>
                </a:cubicBezTo>
                <a:cubicBezTo>
                  <a:pt x="0" y="1776310"/>
                  <a:pt x="65906" y="1936063"/>
                  <a:pt x="174198" y="2057524"/>
                </a:cubicBezTo>
                <a:cubicBezTo>
                  <a:pt x="65906" y="2178986"/>
                  <a:pt x="0" y="2338983"/>
                  <a:pt x="0" y="2514102"/>
                </a:cubicBezTo>
                <a:cubicBezTo>
                  <a:pt x="0" y="2689220"/>
                  <a:pt x="65906" y="2849217"/>
                  <a:pt x="174198" y="2970679"/>
                </a:cubicBezTo>
                <a:cubicBezTo>
                  <a:pt x="65906" y="3092140"/>
                  <a:pt x="0" y="3252137"/>
                  <a:pt x="0" y="3427256"/>
                </a:cubicBezTo>
                <a:cubicBezTo>
                  <a:pt x="0" y="3602375"/>
                  <a:pt x="65906" y="3762372"/>
                  <a:pt x="174198" y="3883833"/>
                </a:cubicBezTo>
                <a:cubicBezTo>
                  <a:pt x="65906" y="4005294"/>
                  <a:pt x="0" y="4165291"/>
                  <a:pt x="0" y="4340410"/>
                </a:cubicBezTo>
                <a:cubicBezTo>
                  <a:pt x="0" y="4515529"/>
                  <a:pt x="65906" y="4675526"/>
                  <a:pt x="174198" y="4796988"/>
                </a:cubicBezTo>
                <a:cubicBezTo>
                  <a:pt x="65906" y="4918449"/>
                  <a:pt x="0" y="5078446"/>
                  <a:pt x="0" y="5253565"/>
                </a:cubicBezTo>
                <a:cubicBezTo>
                  <a:pt x="0" y="5633314"/>
                  <a:pt x="309439" y="5941357"/>
                  <a:pt x="690911" y="5941357"/>
                </a:cubicBezTo>
                <a:cubicBezTo>
                  <a:pt x="866823" y="5941357"/>
                  <a:pt x="1027545" y="5875749"/>
                  <a:pt x="1149558" y="5767945"/>
                </a:cubicBezTo>
                <a:cubicBezTo>
                  <a:pt x="1271570" y="5875749"/>
                  <a:pt x="1432292" y="5941357"/>
                  <a:pt x="1608205" y="5941357"/>
                </a:cubicBezTo>
                <a:cubicBezTo>
                  <a:pt x="1784118" y="5941357"/>
                  <a:pt x="1944840" y="5875749"/>
                  <a:pt x="2066852" y="5767945"/>
                </a:cubicBezTo>
                <a:cubicBezTo>
                  <a:pt x="2188863" y="5875749"/>
                  <a:pt x="2349586" y="5941357"/>
                  <a:pt x="2525498" y="5941357"/>
                </a:cubicBezTo>
                <a:cubicBezTo>
                  <a:pt x="2701411" y="5941357"/>
                  <a:pt x="2862134" y="5875749"/>
                  <a:pt x="2984145" y="5767945"/>
                </a:cubicBezTo>
                <a:cubicBezTo>
                  <a:pt x="3106158" y="5875749"/>
                  <a:pt x="3266880" y="5941357"/>
                  <a:pt x="3442792" y="5941357"/>
                </a:cubicBezTo>
                <a:cubicBezTo>
                  <a:pt x="3618705" y="5941357"/>
                  <a:pt x="3779427" y="5875749"/>
                  <a:pt x="3901440" y="5767945"/>
                </a:cubicBezTo>
                <a:cubicBezTo>
                  <a:pt x="4023452" y="5875749"/>
                  <a:pt x="4184174" y="5941357"/>
                  <a:pt x="4360087" y="5941357"/>
                </a:cubicBezTo>
                <a:cubicBezTo>
                  <a:pt x="4536000" y="5941357"/>
                  <a:pt x="4696722" y="5875749"/>
                  <a:pt x="4818734" y="5767945"/>
                </a:cubicBezTo>
                <a:cubicBezTo>
                  <a:pt x="4940745" y="5875749"/>
                  <a:pt x="5101468" y="5941357"/>
                  <a:pt x="5277381" y="5941357"/>
                </a:cubicBezTo>
                <a:cubicBezTo>
                  <a:pt x="5453293" y="5941357"/>
                  <a:pt x="5614016" y="5875749"/>
                  <a:pt x="5736027" y="5767945"/>
                </a:cubicBezTo>
                <a:cubicBezTo>
                  <a:pt x="5858040" y="5875749"/>
                  <a:pt x="6018762" y="5941357"/>
                  <a:pt x="6194674" y="5941357"/>
                </a:cubicBezTo>
                <a:cubicBezTo>
                  <a:pt x="6370587" y="5941357"/>
                  <a:pt x="6531310" y="5875749"/>
                  <a:pt x="6653322" y="5767945"/>
                </a:cubicBezTo>
                <a:cubicBezTo>
                  <a:pt x="6775334" y="5875749"/>
                  <a:pt x="6936056" y="5941357"/>
                  <a:pt x="7111969" y="5941357"/>
                </a:cubicBezTo>
                <a:cubicBezTo>
                  <a:pt x="7493440" y="5941357"/>
                  <a:pt x="7802880" y="5633314"/>
                  <a:pt x="7802880" y="5253565"/>
                </a:cubicBezTo>
                <a:cubicBezTo>
                  <a:pt x="7802880" y="5078446"/>
                  <a:pt x="7736974" y="4918449"/>
                  <a:pt x="7628682" y="4796988"/>
                </a:cubicBezTo>
                <a:cubicBezTo>
                  <a:pt x="7736974" y="4675526"/>
                  <a:pt x="7802880" y="4515529"/>
                  <a:pt x="7802880" y="4340410"/>
                </a:cubicBezTo>
                <a:cubicBezTo>
                  <a:pt x="7802880" y="4165291"/>
                  <a:pt x="7736974" y="4005294"/>
                  <a:pt x="7628682" y="3883833"/>
                </a:cubicBezTo>
                <a:cubicBezTo>
                  <a:pt x="7736974" y="3762372"/>
                  <a:pt x="7802880" y="3602375"/>
                  <a:pt x="7802880" y="3427256"/>
                </a:cubicBezTo>
                <a:cubicBezTo>
                  <a:pt x="7802880" y="3252137"/>
                  <a:pt x="7736974" y="3092140"/>
                  <a:pt x="7628682" y="2970679"/>
                </a:cubicBezTo>
                <a:cubicBezTo>
                  <a:pt x="7736974" y="2849217"/>
                  <a:pt x="7802880" y="2689220"/>
                  <a:pt x="7802880" y="2514102"/>
                </a:cubicBezTo>
                <a:cubicBezTo>
                  <a:pt x="7802880" y="2338983"/>
                  <a:pt x="7736974" y="2178986"/>
                  <a:pt x="7628682" y="2057524"/>
                </a:cubicBezTo>
                <a:cubicBezTo>
                  <a:pt x="7736974" y="1936063"/>
                  <a:pt x="7802880" y="1776066"/>
                  <a:pt x="7802880" y="1600947"/>
                </a:cubicBezTo>
                <a:cubicBezTo>
                  <a:pt x="7802880" y="1425828"/>
                  <a:pt x="7736974" y="1265831"/>
                  <a:pt x="7628682" y="1144370"/>
                </a:cubicBezTo>
                <a:close/>
              </a:path>
            </a:pathLst>
          </a:custGeom>
          <a:solidFill>
            <a:srgbClr val="9F70FD"/>
          </a:solidFill>
          <a:ln w="60325">
            <a:solidFill>
              <a:srgbClr val="FF8911"/>
            </a:solidFill>
            <a:prstDash val="solid"/>
          </a:ln>
        </p:spPr>
      </p:sp>
      <p:sp>
        <p:nvSpPr>
          <p:cNvPr id="3" name="Text 1"/>
          <p:cNvSpPr/>
          <p:nvPr/>
        </p:nvSpPr>
        <p:spPr>
          <a:xfrm>
            <a:off x="2314575" y="458322"/>
            <a:ext cx="7802880" cy="5941357"/>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4" name="Shape 2"/>
          <p:cNvSpPr/>
          <p:nvPr/>
        </p:nvSpPr>
        <p:spPr>
          <a:xfrm>
            <a:off x="3394758" y="2094230"/>
            <a:ext cx="5660388" cy="2703831"/>
          </a:xfrm>
          <a:custGeom>
            <a:avLst/>
            <a:gdLst/>
            <a:ahLst/>
            <a:cxnLst/>
            <a:rect l="l" t="t" r="r" b="b"/>
            <a:pathLst>
              <a:path w="5660388" h="2703831">
                <a:moveTo>
                  <a:pt x="5228690" y="0"/>
                </a:moveTo>
                <a:lnTo>
                  <a:pt x="5228690" y="0"/>
                </a:lnTo>
                <a:cubicBezTo>
                  <a:pt x="5089111" y="0"/>
                  <a:pt x="4965190" y="79201"/>
                  <a:pt x="4886087" y="202044"/>
                </a:cubicBezTo>
                <a:cubicBezTo>
                  <a:pt x="4886087" y="202044"/>
                  <a:pt x="4886087" y="202044"/>
                  <a:pt x="4886087" y="202044"/>
                </a:cubicBezTo>
                <a:cubicBezTo>
                  <a:pt x="4806982" y="79201"/>
                  <a:pt x="4683062" y="0"/>
                  <a:pt x="4543483" y="0"/>
                </a:cubicBezTo>
                <a:lnTo>
                  <a:pt x="4543483" y="0"/>
                </a:lnTo>
                <a:cubicBezTo>
                  <a:pt x="4403903" y="0"/>
                  <a:pt x="4279983" y="79201"/>
                  <a:pt x="4200879" y="202044"/>
                </a:cubicBezTo>
                <a:cubicBezTo>
                  <a:pt x="4200879" y="202044"/>
                  <a:pt x="4200879" y="202044"/>
                  <a:pt x="4200879" y="202044"/>
                </a:cubicBezTo>
                <a:cubicBezTo>
                  <a:pt x="4121774" y="79201"/>
                  <a:pt x="3997854" y="0"/>
                  <a:pt x="3858275" y="0"/>
                </a:cubicBezTo>
                <a:lnTo>
                  <a:pt x="3858275" y="0"/>
                </a:lnTo>
                <a:cubicBezTo>
                  <a:pt x="3718695" y="0"/>
                  <a:pt x="3594775" y="79201"/>
                  <a:pt x="3515671" y="202044"/>
                </a:cubicBezTo>
                <a:cubicBezTo>
                  <a:pt x="3515671" y="202044"/>
                  <a:pt x="3515671" y="202044"/>
                  <a:pt x="3515671" y="202044"/>
                </a:cubicBezTo>
                <a:cubicBezTo>
                  <a:pt x="3436567" y="79201"/>
                  <a:pt x="3312646" y="0"/>
                  <a:pt x="3173067" y="0"/>
                </a:cubicBezTo>
                <a:lnTo>
                  <a:pt x="3173067" y="0"/>
                </a:lnTo>
                <a:cubicBezTo>
                  <a:pt x="3033488" y="0"/>
                  <a:pt x="2909567" y="79201"/>
                  <a:pt x="2830463" y="202044"/>
                </a:cubicBezTo>
                <a:cubicBezTo>
                  <a:pt x="2830463" y="202044"/>
                  <a:pt x="2830463" y="202044"/>
                  <a:pt x="2830463" y="202044"/>
                </a:cubicBezTo>
                <a:cubicBezTo>
                  <a:pt x="2751360" y="79201"/>
                  <a:pt x="2627170" y="0"/>
                  <a:pt x="2487860" y="0"/>
                </a:cubicBezTo>
                <a:lnTo>
                  <a:pt x="2487860" y="0"/>
                </a:lnTo>
                <a:cubicBezTo>
                  <a:pt x="2348281" y="0"/>
                  <a:pt x="2224360" y="79201"/>
                  <a:pt x="2145256" y="202044"/>
                </a:cubicBezTo>
                <a:cubicBezTo>
                  <a:pt x="2145256" y="202044"/>
                  <a:pt x="2145256" y="202044"/>
                  <a:pt x="2145256" y="202044"/>
                </a:cubicBezTo>
                <a:cubicBezTo>
                  <a:pt x="2066152" y="79201"/>
                  <a:pt x="1941962" y="0"/>
                  <a:pt x="1802653" y="0"/>
                </a:cubicBezTo>
                <a:lnTo>
                  <a:pt x="1802653" y="0"/>
                </a:lnTo>
                <a:cubicBezTo>
                  <a:pt x="1663073" y="0"/>
                  <a:pt x="1538883" y="79201"/>
                  <a:pt x="1460049" y="202044"/>
                </a:cubicBezTo>
                <a:cubicBezTo>
                  <a:pt x="1460049" y="202044"/>
                  <a:pt x="1460049" y="202044"/>
                  <a:pt x="1460049" y="202044"/>
                </a:cubicBezTo>
                <a:cubicBezTo>
                  <a:pt x="1380945" y="79201"/>
                  <a:pt x="1256754" y="0"/>
                  <a:pt x="1117175" y="0"/>
                </a:cubicBezTo>
                <a:lnTo>
                  <a:pt x="1117175" y="0"/>
                </a:lnTo>
                <a:cubicBezTo>
                  <a:pt x="977595" y="0"/>
                  <a:pt x="853675" y="79201"/>
                  <a:pt x="774571" y="202044"/>
                </a:cubicBezTo>
                <a:cubicBezTo>
                  <a:pt x="774571" y="202044"/>
                  <a:pt x="774571" y="202044"/>
                  <a:pt x="774571" y="202044"/>
                </a:cubicBezTo>
                <a:cubicBezTo>
                  <a:pt x="695737" y="79201"/>
                  <a:pt x="571546" y="0"/>
                  <a:pt x="431967" y="0"/>
                </a:cubicBezTo>
                <a:lnTo>
                  <a:pt x="431967" y="0"/>
                </a:lnTo>
                <a:cubicBezTo>
                  <a:pt x="193575" y="0"/>
                  <a:pt x="0" y="231785"/>
                  <a:pt x="0" y="517232"/>
                </a:cubicBezTo>
                <a:lnTo>
                  <a:pt x="0" y="2186599"/>
                </a:lnTo>
                <a:cubicBezTo>
                  <a:pt x="0" y="2472369"/>
                  <a:pt x="193575" y="2703831"/>
                  <a:pt x="431967" y="2703831"/>
                </a:cubicBezTo>
                <a:lnTo>
                  <a:pt x="431967" y="2703831"/>
                </a:lnTo>
                <a:cubicBezTo>
                  <a:pt x="571546" y="2703831"/>
                  <a:pt x="695467" y="2624629"/>
                  <a:pt x="774571" y="2501787"/>
                </a:cubicBezTo>
                <a:cubicBezTo>
                  <a:pt x="774571" y="2501787"/>
                  <a:pt x="774571" y="2501787"/>
                  <a:pt x="774571" y="2501787"/>
                </a:cubicBezTo>
                <a:cubicBezTo>
                  <a:pt x="853675" y="2624629"/>
                  <a:pt x="977595" y="2703831"/>
                  <a:pt x="1117175" y="2703831"/>
                </a:cubicBezTo>
                <a:lnTo>
                  <a:pt x="1117175" y="2703831"/>
                </a:lnTo>
                <a:cubicBezTo>
                  <a:pt x="1256754" y="2703831"/>
                  <a:pt x="1380675" y="2624629"/>
                  <a:pt x="1459779" y="2501787"/>
                </a:cubicBezTo>
                <a:cubicBezTo>
                  <a:pt x="1459779" y="2501787"/>
                  <a:pt x="1459779" y="2501787"/>
                  <a:pt x="1459779" y="2501787"/>
                </a:cubicBezTo>
                <a:cubicBezTo>
                  <a:pt x="1538883" y="2624629"/>
                  <a:pt x="1662803" y="2703831"/>
                  <a:pt x="1802382" y="2703831"/>
                </a:cubicBezTo>
                <a:lnTo>
                  <a:pt x="1802382" y="2703831"/>
                </a:lnTo>
                <a:cubicBezTo>
                  <a:pt x="1941962" y="2703831"/>
                  <a:pt x="2065882" y="2624629"/>
                  <a:pt x="2144986" y="2501787"/>
                </a:cubicBezTo>
                <a:cubicBezTo>
                  <a:pt x="2144986" y="2501787"/>
                  <a:pt x="2144986" y="2501787"/>
                  <a:pt x="2144986" y="2501787"/>
                </a:cubicBezTo>
                <a:cubicBezTo>
                  <a:pt x="2224090" y="2624629"/>
                  <a:pt x="2348011" y="2703831"/>
                  <a:pt x="2487590" y="2703831"/>
                </a:cubicBezTo>
                <a:lnTo>
                  <a:pt x="2487590" y="2703831"/>
                </a:lnTo>
                <a:cubicBezTo>
                  <a:pt x="2627170" y="2703831"/>
                  <a:pt x="2751090" y="2624629"/>
                  <a:pt x="2830194" y="2501787"/>
                </a:cubicBezTo>
                <a:cubicBezTo>
                  <a:pt x="2830194" y="2501787"/>
                  <a:pt x="2830194" y="2501787"/>
                  <a:pt x="2830194" y="2501787"/>
                </a:cubicBezTo>
                <a:cubicBezTo>
                  <a:pt x="2909297" y="2624629"/>
                  <a:pt x="3033218" y="2703831"/>
                  <a:pt x="3172797" y="2703831"/>
                </a:cubicBezTo>
                <a:lnTo>
                  <a:pt x="3172797" y="2703831"/>
                </a:lnTo>
                <a:cubicBezTo>
                  <a:pt x="3312376" y="2703831"/>
                  <a:pt x="3436297" y="2624629"/>
                  <a:pt x="3515401" y="2501787"/>
                </a:cubicBezTo>
                <a:cubicBezTo>
                  <a:pt x="3515401" y="2501787"/>
                  <a:pt x="3515401" y="2501787"/>
                  <a:pt x="3515401" y="2501787"/>
                </a:cubicBezTo>
                <a:cubicBezTo>
                  <a:pt x="3594505" y="2624629"/>
                  <a:pt x="3718426" y="2703831"/>
                  <a:pt x="3858005" y="2703831"/>
                </a:cubicBezTo>
                <a:lnTo>
                  <a:pt x="3858005" y="2703831"/>
                </a:lnTo>
                <a:cubicBezTo>
                  <a:pt x="3997584" y="2703831"/>
                  <a:pt x="4121505" y="2624629"/>
                  <a:pt x="4200609" y="2501787"/>
                </a:cubicBezTo>
                <a:cubicBezTo>
                  <a:pt x="4200609" y="2501787"/>
                  <a:pt x="4200609" y="2501787"/>
                  <a:pt x="4200609" y="2501787"/>
                </a:cubicBezTo>
                <a:cubicBezTo>
                  <a:pt x="4279713" y="2624629"/>
                  <a:pt x="4403633" y="2703831"/>
                  <a:pt x="4543213" y="2703831"/>
                </a:cubicBezTo>
                <a:lnTo>
                  <a:pt x="4543213" y="2703831"/>
                </a:lnTo>
                <a:cubicBezTo>
                  <a:pt x="4682792" y="2703831"/>
                  <a:pt x="4806713" y="2624629"/>
                  <a:pt x="4885816" y="2501787"/>
                </a:cubicBezTo>
                <a:cubicBezTo>
                  <a:pt x="4885816" y="2501787"/>
                  <a:pt x="4885816" y="2501787"/>
                  <a:pt x="4885816" y="2501787"/>
                </a:cubicBezTo>
                <a:cubicBezTo>
                  <a:pt x="4964920" y="2624629"/>
                  <a:pt x="5088841" y="2703831"/>
                  <a:pt x="5228420" y="2703831"/>
                </a:cubicBezTo>
                <a:lnTo>
                  <a:pt x="5228420" y="2703831"/>
                </a:lnTo>
                <a:cubicBezTo>
                  <a:pt x="5467082" y="2703831"/>
                  <a:pt x="5660388" y="2472046"/>
                  <a:pt x="5660388" y="2186599"/>
                </a:cubicBezTo>
                <a:lnTo>
                  <a:pt x="5660388" y="517232"/>
                </a:lnTo>
                <a:cubicBezTo>
                  <a:pt x="5660657" y="231785"/>
                  <a:pt x="5467352" y="0"/>
                  <a:pt x="5228690" y="0"/>
                </a:cubicBezTo>
                <a:close/>
              </a:path>
            </a:pathLst>
          </a:custGeom>
          <a:solidFill>
            <a:srgbClr val="EEA215"/>
          </a:solidFill>
          <a:ln/>
        </p:spPr>
      </p:sp>
      <p:sp>
        <p:nvSpPr>
          <p:cNvPr id="5" name="Text 3"/>
          <p:cNvSpPr/>
          <p:nvPr/>
        </p:nvSpPr>
        <p:spPr>
          <a:xfrm>
            <a:off x="3394758" y="2094230"/>
            <a:ext cx="5660388" cy="2703831"/>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6" name="Text 4"/>
          <p:cNvSpPr/>
          <p:nvPr/>
        </p:nvSpPr>
        <p:spPr>
          <a:xfrm>
            <a:off x="4369435" y="2687320"/>
            <a:ext cx="3679825" cy="1484630"/>
          </a:xfrm>
          <a:prstGeom prst="rect">
            <a:avLst/>
          </a:prstGeom>
          <a:noFill/>
          <a:ln/>
        </p:spPr>
        <p:txBody>
          <a:bodyPr wrap="square" lIns="0" tIns="0" rIns="0" bIns="0" rtlCol="0" anchor="t"/>
          <a:lstStyle/>
          <a:p>
            <a:pPr marL="0" indent="0" algn="ctr">
              <a:lnSpc>
                <a:spcPct val="100000"/>
              </a:lnSpc>
              <a:buNone/>
            </a:pPr>
            <a:r>
              <a:rPr lang="en-US" sz="4800" b="1" dirty="0">
                <a:solidFill>
                  <a:srgbClr val="FFFFFF"/>
                </a:solidFill>
                <a:latin typeface="苹方-简" pitchFamily="34" charset="0"/>
                <a:ea typeface="苹方-简" pitchFamily="34" charset="-122"/>
                <a:cs typeface="苹方-简" pitchFamily="34" charset="-120"/>
              </a:rPr>
              <a:t>THANK </a:t>
            </a:r>
            <a:endParaRPr lang="en-US" sz="1600" dirty="0"/>
          </a:p>
          <a:p>
            <a:pPr marL="0" indent="0" algn="ctr">
              <a:lnSpc>
                <a:spcPct val="100000"/>
              </a:lnSpc>
              <a:buNone/>
            </a:pPr>
            <a:r>
              <a:rPr lang="en-US" sz="4800" b="1" dirty="0">
                <a:solidFill>
                  <a:srgbClr val="FFFFFF"/>
                </a:solidFill>
                <a:latin typeface="苹方-简" pitchFamily="34" charset="0"/>
                <a:ea typeface="苹方-简" pitchFamily="34" charset="-122"/>
                <a:cs typeface="苹方-简" pitchFamily="34" charset="-120"/>
              </a:rPr>
              <a:t>YOU</a:t>
            </a:r>
            <a:endParaRPr lang="en-US" sz="1600" dirty="0"/>
          </a:p>
        </p:txBody>
      </p:sp>
      <p:sp>
        <p:nvSpPr>
          <p:cNvPr id="7" name="Text 5"/>
          <p:cNvSpPr/>
          <p:nvPr/>
        </p:nvSpPr>
        <p:spPr>
          <a:xfrm>
            <a:off x="4979670" y="5041265"/>
            <a:ext cx="2766695" cy="557530"/>
          </a:xfrm>
          <a:prstGeom prst="rect">
            <a:avLst/>
          </a:prstGeom>
          <a:noFill/>
          <a:ln/>
        </p:spPr>
        <p:txBody>
          <a:bodyPr wrap="square" lIns="0" tIns="0" rIns="0" bIns="0" rtlCol="0" anchor="t"/>
          <a:lstStyle/>
          <a:p>
            <a:pPr marL="0" indent="0" algn="l">
              <a:lnSpc>
                <a:spcPct val="100000"/>
              </a:lnSpc>
              <a:buNone/>
            </a:pPr>
            <a:r>
              <a:rPr lang="en-US" sz="1800" dirty="0">
                <a:solidFill>
                  <a:srgbClr val="FFFFFF"/>
                </a:solidFill>
                <a:latin typeface="苹方-简" pitchFamily="34" charset="0"/>
                <a:ea typeface="苹方-简" pitchFamily="34" charset="-122"/>
                <a:cs typeface="苹方-简" pitchFamily="34" charset="-120"/>
              </a:rPr>
              <a:t>Kimi AI</a:t>
            </a:r>
            <a:endParaRPr lang="en-US" sz="1600" dirty="0"/>
          </a:p>
        </p:txBody>
      </p:sp>
      <p:sp>
        <p:nvSpPr>
          <p:cNvPr id="8" name="Text 6"/>
          <p:cNvSpPr/>
          <p:nvPr/>
        </p:nvSpPr>
        <p:spPr>
          <a:xfrm>
            <a:off x="4979670" y="5448300"/>
            <a:ext cx="2766695" cy="662305"/>
          </a:xfrm>
          <a:prstGeom prst="rect">
            <a:avLst/>
          </a:prstGeom>
          <a:noFill/>
          <a:ln/>
        </p:spPr>
        <p:txBody>
          <a:bodyPr wrap="square" lIns="0" tIns="0" rIns="0" bIns="0" rtlCol="0" anchor="t"/>
          <a:lstStyle/>
          <a:p>
            <a:pPr marL="0" indent="0" algn="l">
              <a:lnSpc>
                <a:spcPct val="100000"/>
              </a:lnSpc>
              <a:buNone/>
            </a:pPr>
            <a:r>
              <a:rPr lang="en-US" sz="1800" dirty="0">
                <a:solidFill>
                  <a:srgbClr val="FFFFFF"/>
                </a:solidFill>
                <a:latin typeface="苹方-简" pitchFamily="34" charset="0"/>
                <a:ea typeface="苹方-简" pitchFamily="34" charset="-122"/>
                <a:cs typeface="苹方-简" pitchFamily="34" charset="-120"/>
              </a:rPr>
              <a:t>2025/01/01</a:t>
            </a:r>
            <a:endParaRPr lang="en-US" sz="1600" dirty="0"/>
          </a:p>
        </p:txBody>
      </p:sp>
      <p:pic>
        <p:nvPicPr>
          <p:cNvPr id="9" name="Image 0" descr="https://kimi-img.moonshot.cn/pub/slides/slides_tmpl/image/25-09-02-14:45:48-d2r9571e3tpg8rchush0.png"/>
          <p:cNvPicPr>
            <a:picLocks noChangeAspect="1"/>
          </p:cNvPicPr>
          <p:nvPr/>
        </p:nvPicPr>
        <p:blipFill>
          <a:blip r:embed="rId3"/>
          <a:stretch>
            <a:fillRect/>
          </a:stretch>
        </p:blipFill>
        <p:spPr>
          <a:xfrm>
            <a:off x="610870" y="2899410"/>
            <a:ext cx="995680" cy="1059180"/>
          </a:xfrm>
          <a:prstGeom prst="rect">
            <a:avLst/>
          </a:prstGeom>
        </p:spPr>
      </p:pic>
      <p:pic>
        <p:nvPicPr>
          <p:cNvPr id="10" name="Image 1" descr="https://kimi-img.moonshot.cn/pub/slides/slides_tmpl/image/25-09-02-14:45:48-d2r9571e3tpg8rchushg.png"/>
          <p:cNvPicPr>
            <a:picLocks noChangeAspect="1"/>
          </p:cNvPicPr>
          <p:nvPr/>
        </p:nvPicPr>
        <p:blipFill>
          <a:blip r:embed="rId4"/>
          <a:stretch>
            <a:fillRect/>
          </a:stretch>
        </p:blipFill>
        <p:spPr>
          <a:xfrm>
            <a:off x="10585450" y="2900045"/>
            <a:ext cx="995680" cy="105854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2006600"/>
            <a:ext cx="7378700" cy="1219200"/>
          </a:xfrm>
          <a:prstGeom prst="rect">
            <a:avLst/>
          </a:prstGeom>
          <a:noFill/>
          <a:ln/>
        </p:spPr>
        <p:txBody>
          <a:bodyPr wrap="square" lIns="0" tIns="0" rIns="0" bIns="0" rtlCol="0" anchor="ctr"/>
          <a:lstStyle/>
          <a:p>
            <a:pPr marL="0" indent="0">
              <a:lnSpc>
                <a:spcPct val="80000"/>
              </a:lnSpc>
              <a:buNone/>
            </a:pPr>
            <a:r>
              <a:rPr lang="en-US" sz="4800" dirty="0">
                <a:solidFill>
                  <a:srgbClr val="FF8F00"/>
                </a:solidFill>
                <a:latin typeface="Noto Sans SC" pitchFamily="34" charset="0"/>
                <a:ea typeface="Noto Sans SC" pitchFamily="34" charset="-122"/>
                <a:cs typeface="Noto Sans SC" pitchFamily="34" charset="-120"/>
              </a:rPr>
              <a:t>WAMZ Single-Currency Goal</a:t>
            </a:r>
            <a:endParaRPr lang="en-US" sz="1600" dirty="0"/>
          </a:p>
        </p:txBody>
      </p:sp>
      <p:sp>
        <p:nvSpPr>
          <p:cNvPr id="4" name="Text 1"/>
          <p:cNvSpPr/>
          <p:nvPr/>
        </p:nvSpPr>
        <p:spPr>
          <a:xfrm>
            <a:off x="254000" y="3429000"/>
            <a:ext cx="7378700" cy="1422400"/>
          </a:xfrm>
          <a:prstGeom prst="rect">
            <a:avLst/>
          </a:prstGeom>
          <a:noFill/>
          <a:ln/>
        </p:spPr>
        <p:txBody>
          <a:bodyPr wrap="square" lIns="0" tIns="0" rIns="0" bIns="0" rtlCol="0" anchor="ctr"/>
          <a:lstStyle/>
          <a:p>
            <a:pPr marL="0" indent="0">
              <a:lnSpc>
                <a:spcPct val="130000"/>
              </a:lnSpc>
              <a:buNone/>
            </a:pPr>
            <a:r>
              <a:rPr lang="en-US" sz="1800" dirty="0">
                <a:solidFill>
                  <a:srgbClr val="333333"/>
                </a:solidFill>
                <a:latin typeface="MiSans" pitchFamily="34" charset="0"/>
                <a:ea typeface="MiSans" pitchFamily="34" charset="-122"/>
                <a:cs typeface="MiSans" pitchFamily="34" charset="-120"/>
              </a:rPr>
              <a:t>The West African Monetary Zone seeks to introduce the </a:t>
            </a:r>
            <a:r>
              <a:rPr lang="en-US" sz="1800" dirty="0">
                <a:solidFill>
                  <a:srgbClr val="3F51B5"/>
                </a:solidFill>
                <a:latin typeface="MiSans" pitchFamily="34" charset="0"/>
                <a:ea typeface="MiSans" pitchFamily="34" charset="-122"/>
                <a:cs typeface="MiSans" pitchFamily="34" charset="-120"/>
              </a:rPr>
              <a:t>Eco</a:t>
            </a:r>
            <a:r>
              <a:rPr lang="en-US" sz="1800" dirty="0">
                <a:solidFill>
                  <a:srgbClr val="333333"/>
                </a:solidFill>
                <a:latin typeface="MiSans" pitchFamily="34" charset="0"/>
                <a:ea typeface="MiSans" pitchFamily="34" charset="-122"/>
                <a:cs typeface="MiSans" pitchFamily="34" charset="-120"/>
              </a:rPr>
              <a:t> as a second regional currency. Rigorous convergence assessment is essential to minimise asymmetric shocks and ensure viability across its six member states.</a:t>
            </a:r>
            <a:endParaRPr lang="en-US" sz="1600" dirty="0"/>
          </a:p>
        </p:txBody>
      </p:sp>
      <p:sp>
        <p:nvSpPr>
          <p:cNvPr id="5" name="Shape 2"/>
          <p:cNvSpPr/>
          <p:nvPr/>
        </p:nvSpPr>
        <p:spPr>
          <a:xfrm>
            <a:off x="8043333" y="2120900"/>
            <a:ext cx="3898900" cy="647700"/>
          </a:xfrm>
          <a:custGeom>
            <a:avLst/>
            <a:gdLst/>
            <a:ahLst/>
            <a:cxnLst/>
            <a:rect l="l" t="t" r="r" b="b"/>
            <a:pathLst>
              <a:path w="3898900" h="647700">
                <a:moveTo>
                  <a:pt x="101598" y="0"/>
                </a:moveTo>
                <a:lnTo>
                  <a:pt x="3797302" y="0"/>
                </a:lnTo>
                <a:cubicBezTo>
                  <a:pt x="3853413" y="0"/>
                  <a:pt x="3898900" y="45487"/>
                  <a:pt x="3898900" y="101598"/>
                </a:cubicBezTo>
                <a:lnTo>
                  <a:pt x="3898900" y="546102"/>
                </a:lnTo>
                <a:cubicBezTo>
                  <a:pt x="3898900" y="602213"/>
                  <a:pt x="3853413" y="647700"/>
                  <a:pt x="3797302" y="647700"/>
                </a:cubicBezTo>
                <a:lnTo>
                  <a:pt x="101598" y="647700"/>
                </a:lnTo>
                <a:cubicBezTo>
                  <a:pt x="45487" y="647700"/>
                  <a:pt x="0" y="602213"/>
                  <a:pt x="0" y="546102"/>
                </a:cubicBezTo>
                <a:lnTo>
                  <a:pt x="0" y="101598"/>
                </a:lnTo>
                <a:cubicBezTo>
                  <a:pt x="0" y="45525"/>
                  <a:pt x="45525" y="0"/>
                  <a:pt x="101598" y="0"/>
                </a:cubicBezTo>
                <a:close/>
              </a:path>
            </a:pathLst>
          </a:custGeom>
          <a:solidFill>
            <a:srgbClr val="FFC107">
              <a:alpha val="30196"/>
            </a:srgbClr>
          </a:solidFill>
          <a:ln/>
        </p:spPr>
      </p:sp>
      <p:sp>
        <p:nvSpPr>
          <p:cNvPr id="6" name="Shape 3"/>
          <p:cNvSpPr/>
          <p:nvPr/>
        </p:nvSpPr>
        <p:spPr>
          <a:xfrm>
            <a:off x="8316383" y="2273300"/>
            <a:ext cx="266700" cy="304800"/>
          </a:xfrm>
          <a:custGeom>
            <a:avLst/>
            <a:gdLst/>
            <a:ahLst/>
            <a:cxnLst/>
            <a:rect l="l" t="t" r="r" b="b"/>
            <a:pathLst>
              <a:path w="266700" h="304800">
                <a:moveTo>
                  <a:pt x="38100" y="19050"/>
                </a:moveTo>
                <a:cubicBezTo>
                  <a:pt x="38100" y="8513"/>
                  <a:pt x="29587" y="0"/>
                  <a:pt x="19050" y="0"/>
                </a:cubicBezTo>
                <a:cubicBezTo>
                  <a:pt x="8513" y="0"/>
                  <a:pt x="0" y="8513"/>
                  <a:pt x="0" y="19050"/>
                </a:cubicBezTo>
                <a:lnTo>
                  <a:pt x="0" y="285750"/>
                </a:lnTo>
                <a:cubicBezTo>
                  <a:pt x="0" y="296287"/>
                  <a:pt x="8513" y="304800"/>
                  <a:pt x="19050" y="304800"/>
                </a:cubicBezTo>
                <a:cubicBezTo>
                  <a:pt x="29587" y="304800"/>
                  <a:pt x="38100" y="296287"/>
                  <a:pt x="38100" y="285750"/>
                </a:cubicBezTo>
                <a:lnTo>
                  <a:pt x="38100" y="213360"/>
                </a:lnTo>
                <a:lnTo>
                  <a:pt x="75426" y="202168"/>
                </a:lnTo>
                <a:cubicBezTo>
                  <a:pt x="100370" y="194667"/>
                  <a:pt x="127278" y="196989"/>
                  <a:pt x="150555" y="208657"/>
                </a:cubicBezTo>
                <a:cubicBezTo>
                  <a:pt x="175974" y="221397"/>
                  <a:pt x="205621" y="222945"/>
                  <a:pt x="232231" y="212943"/>
                </a:cubicBezTo>
                <a:lnTo>
                  <a:pt x="254318" y="204668"/>
                </a:lnTo>
                <a:cubicBezTo>
                  <a:pt x="261759" y="201870"/>
                  <a:pt x="266700" y="194786"/>
                  <a:pt x="266700" y="186809"/>
                </a:cubicBezTo>
                <a:lnTo>
                  <a:pt x="266700" y="39350"/>
                </a:lnTo>
                <a:cubicBezTo>
                  <a:pt x="266700" y="25658"/>
                  <a:pt x="252293" y="16728"/>
                  <a:pt x="240030" y="22860"/>
                </a:cubicBezTo>
                <a:lnTo>
                  <a:pt x="233005" y="26372"/>
                </a:lnTo>
                <a:cubicBezTo>
                  <a:pt x="206276" y="39767"/>
                  <a:pt x="174784" y="39767"/>
                  <a:pt x="147995" y="26372"/>
                </a:cubicBezTo>
                <a:cubicBezTo>
                  <a:pt x="126325" y="15538"/>
                  <a:pt x="101382" y="13395"/>
                  <a:pt x="78224" y="20360"/>
                </a:cubicBezTo>
                <a:lnTo>
                  <a:pt x="38100" y="32385"/>
                </a:lnTo>
                <a:lnTo>
                  <a:pt x="38100" y="19050"/>
                </a:lnTo>
                <a:close/>
              </a:path>
            </a:pathLst>
          </a:custGeom>
          <a:solidFill>
            <a:srgbClr val="FF8F00"/>
          </a:solidFill>
          <a:ln/>
        </p:spPr>
      </p:sp>
      <p:sp>
        <p:nvSpPr>
          <p:cNvPr id="7" name="Text 4"/>
          <p:cNvSpPr/>
          <p:nvPr/>
        </p:nvSpPr>
        <p:spPr>
          <a:xfrm>
            <a:off x="8856133" y="2292350"/>
            <a:ext cx="16129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The Gambia</a:t>
            </a:r>
            <a:endParaRPr lang="en-US" sz="1600" dirty="0"/>
          </a:p>
        </p:txBody>
      </p:sp>
      <p:sp>
        <p:nvSpPr>
          <p:cNvPr id="8" name="Shape 5"/>
          <p:cNvSpPr/>
          <p:nvPr/>
        </p:nvSpPr>
        <p:spPr>
          <a:xfrm>
            <a:off x="8043333" y="2971800"/>
            <a:ext cx="3898900" cy="647700"/>
          </a:xfrm>
          <a:custGeom>
            <a:avLst/>
            <a:gdLst/>
            <a:ahLst/>
            <a:cxnLst/>
            <a:rect l="l" t="t" r="r" b="b"/>
            <a:pathLst>
              <a:path w="3898900" h="647700">
                <a:moveTo>
                  <a:pt x="101598" y="0"/>
                </a:moveTo>
                <a:lnTo>
                  <a:pt x="3797302" y="0"/>
                </a:lnTo>
                <a:cubicBezTo>
                  <a:pt x="3853413" y="0"/>
                  <a:pt x="3898900" y="45487"/>
                  <a:pt x="3898900" y="101598"/>
                </a:cubicBezTo>
                <a:lnTo>
                  <a:pt x="3898900" y="546102"/>
                </a:lnTo>
                <a:cubicBezTo>
                  <a:pt x="3898900" y="602213"/>
                  <a:pt x="3853413" y="647700"/>
                  <a:pt x="3797302" y="647700"/>
                </a:cubicBezTo>
                <a:lnTo>
                  <a:pt x="101598" y="647700"/>
                </a:lnTo>
                <a:cubicBezTo>
                  <a:pt x="45487" y="647700"/>
                  <a:pt x="0" y="602213"/>
                  <a:pt x="0" y="546102"/>
                </a:cubicBezTo>
                <a:lnTo>
                  <a:pt x="0" y="101598"/>
                </a:lnTo>
                <a:cubicBezTo>
                  <a:pt x="0" y="45525"/>
                  <a:pt x="45525" y="0"/>
                  <a:pt x="101598" y="0"/>
                </a:cubicBezTo>
                <a:close/>
              </a:path>
            </a:pathLst>
          </a:custGeom>
          <a:solidFill>
            <a:srgbClr val="FFC107">
              <a:alpha val="30196"/>
            </a:srgbClr>
          </a:solidFill>
          <a:ln/>
        </p:spPr>
      </p:sp>
      <p:sp>
        <p:nvSpPr>
          <p:cNvPr id="9" name="Shape 6"/>
          <p:cNvSpPr/>
          <p:nvPr/>
        </p:nvSpPr>
        <p:spPr>
          <a:xfrm>
            <a:off x="8316383" y="3124200"/>
            <a:ext cx="266700" cy="304800"/>
          </a:xfrm>
          <a:custGeom>
            <a:avLst/>
            <a:gdLst/>
            <a:ahLst/>
            <a:cxnLst/>
            <a:rect l="l" t="t" r="r" b="b"/>
            <a:pathLst>
              <a:path w="266700" h="304800">
                <a:moveTo>
                  <a:pt x="38100" y="19050"/>
                </a:moveTo>
                <a:cubicBezTo>
                  <a:pt x="38100" y="8513"/>
                  <a:pt x="29587" y="0"/>
                  <a:pt x="19050" y="0"/>
                </a:cubicBezTo>
                <a:cubicBezTo>
                  <a:pt x="8513" y="0"/>
                  <a:pt x="0" y="8513"/>
                  <a:pt x="0" y="19050"/>
                </a:cubicBezTo>
                <a:lnTo>
                  <a:pt x="0" y="285750"/>
                </a:lnTo>
                <a:cubicBezTo>
                  <a:pt x="0" y="296287"/>
                  <a:pt x="8513" y="304800"/>
                  <a:pt x="19050" y="304800"/>
                </a:cubicBezTo>
                <a:cubicBezTo>
                  <a:pt x="29587" y="304800"/>
                  <a:pt x="38100" y="296287"/>
                  <a:pt x="38100" y="285750"/>
                </a:cubicBezTo>
                <a:lnTo>
                  <a:pt x="38100" y="213360"/>
                </a:lnTo>
                <a:lnTo>
                  <a:pt x="75426" y="202168"/>
                </a:lnTo>
                <a:cubicBezTo>
                  <a:pt x="100370" y="194667"/>
                  <a:pt x="127278" y="196989"/>
                  <a:pt x="150555" y="208657"/>
                </a:cubicBezTo>
                <a:cubicBezTo>
                  <a:pt x="175974" y="221397"/>
                  <a:pt x="205621" y="222945"/>
                  <a:pt x="232231" y="212943"/>
                </a:cubicBezTo>
                <a:lnTo>
                  <a:pt x="254318" y="204668"/>
                </a:lnTo>
                <a:cubicBezTo>
                  <a:pt x="261759" y="201870"/>
                  <a:pt x="266700" y="194786"/>
                  <a:pt x="266700" y="186809"/>
                </a:cubicBezTo>
                <a:lnTo>
                  <a:pt x="266700" y="39350"/>
                </a:lnTo>
                <a:cubicBezTo>
                  <a:pt x="266700" y="25658"/>
                  <a:pt x="252293" y="16728"/>
                  <a:pt x="240030" y="22860"/>
                </a:cubicBezTo>
                <a:lnTo>
                  <a:pt x="233005" y="26372"/>
                </a:lnTo>
                <a:cubicBezTo>
                  <a:pt x="206276" y="39767"/>
                  <a:pt x="174784" y="39767"/>
                  <a:pt x="147995" y="26372"/>
                </a:cubicBezTo>
                <a:cubicBezTo>
                  <a:pt x="126325" y="15538"/>
                  <a:pt x="101382" y="13395"/>
                  <a:pt x="78224" y="20360"/>
                </a:cubicBezTo>
                <a:lnTo>
                  <a:pt x="38100" y="32385"/>
                </a:lnTo>
                <a:lnTo>
                  <a:pt x="38100" y="19050"/>
                </a:lnTo>
                <a:close/>
              </a:path>
            </a:pathLst>
          </a:custGeom>
          <a:solidFill>
            <a:srgbClr val="FF8F00"/>
          </a:solidFill>
          <a:ln/>
        </p:spPr>
      </p:sp>
      <p:sp>
        <p:nvSpPr>
          <p:cNvPr id="10" name="Text 7"/>
          <p:cNvSpPr/>
          <p:nvPr/>
        </p:nvSpPr>
        <p:spPr>
          <a:xfrm>
            <a:off x="8856133" y="3143250"/>
            <a:ext cx="11049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Ghana</a:t>
            </a:r>
            <a:endParaRPr lang="en-US" sz="1600" dirty="0"/>
          </a:p>
        </p:txBody>
      </p:sp>
      <p:sp>
        <p:nvSpPr>
          <p:cNvPr id="11" name="Shape 8"/>
          <p:cNvSpPr/>
          <p:nvPr/>
        </p:nvSpPr>
        <p:spPr>
          <a:xfrm>
            <a:off x="8043333" y="3822700"/>
            <a:ext cx="3898900" cy="914400"/>
          </a:xfrm>
          <a:custGeom>
            <a:avLst/>
            <a:gdLst/>
            <a:ahLst/>
            <a:cxnLst/>
            <a:rect l="l" t="t" r="r" b="b"/>
            <a:pathLst>
              <a:path w="3898900" h="914400">
                <a:moveTo>
                  <a:pt x="101599" y="0"/>
                </a:moveTo>
                <a:lnTo>
                  <a:pt x="3797301" y="0"/>
                </a:lnTo>
                <a:cubicBezTo>
                  <a:pt x="3853413" y="0"/>
                  <a:pt x="3898900" y="45487"/>
                  <a:pt x="3898900" y="101599"/>
                </a:cubicBezTo>
                <a:lnTo>
                  <a:pt x="3898900" y="812801"/>
                </a:lnTo>
                <a:cubicBezTo>
                  <a:pt x="3898900" y="868913"/>
                  <a:pt x="3853413" y="914400"/>
                  <a:pt x="3797301" y="914400"/>
                </a:cubicBezTo>
                <a:lnTo>
                  <a:pt x="101599" y="914400"/>
                </a:lnTo>
                <a:cubicBezTo>
                  <a:pt x="45487" y="914400"/>
                  <a:pt x="0" y="868913"/>
                  <a:pt x="0" y="812801"/>
                </a:cubicBezTo>
                <a:lnTo>
                  <a:pt x="0" y="101599"/>
                </a:lnTo>
                <a:cubicBezTo>
                  <a:pt x="0" y="45525"/>
                  <a:pt x="45525" y="0"/>
                  <a:pt x="101599" y="0"/>
                </a:cubicBezTo>
                <a:close/>
              </a:path>
            </a:pathLst>
          </a:custGeom>
          <a:solidFill>
            <a:srgbClr val="FFC107">
              <a:alpha val="30196"/>
            </a:srgbClr>
          </a:solidFill>
          <a:ln/>
        </p:spPr>
      </p:sp>
      <p:sp>
        <p:nvSpPr>
          <p:cNvPr id="12" name="Shape 9"/>
          <p:cNvSpPr/>
          <p:nvPr/>
        </p:nvSpPr>
        <p:spPr>
          <a:xfrm>
            <a:off x="8286327" y="4108450"/>
            <a:ext cx="266700" cy="304800"/>
          </a:xfrm>
          <a:custGeom>
            <a:avLst/>
            <a:gdLst/>
            <a:ahLst/>
            <a:cxnLst/>
            <a:rect l="l" t="t" r="r" b="b"/>
            <a:pathLst>
              <a:path w="266700" h="304800">
                <a:moveTo>
                  <a:pt x="38100" y="19050"/>
                </a:moveTo>
                <a:cubicBezTo>
                  <a:pt x="38100" y="8513"/>
                  <a:pt x="29587" y="0"/>
                  <a:pt x="19050" y="0"/>
                </a:cubicBezTo>
                <a:cubicBezTo>
                  <a:pt x="8513" y="0"/>
                  <a:pt x="0" y="8513"/>
                  <a:pt x="0" y="19050"/>
                </a:cubicBezTo>
                <a:lnTo>
                  <a:pt x="0" y="285750"/>
                </a:lnTo>
                <a:cubicBezTo>
                  <a:pt x="0" y="296287"/>
                  <a:pt x="8513" y="304800"/>
                  <a:pt x="19050" y="304800"/>
                </a:cubicBezTo>
                <a:cubicBezTo>
                  <a:pt x="29587" y="304800"/>
                  <a:pt x="38100" y="296287"/>
                  <a:pt x="38100" y="285750"/>
                </a:cubicBezTo>
                <a:lnTo>
                  <a:pt x="38100" y="213360"/>
                </a:lnTo>
                <a:lnTo>
                  <a:pt x="75426" y="202168"/>
                </a:lnTo>
                <a:cubicBezTo>
                  <a:pt x="100370" y="194667"/>
                  <a:pt x="127278" y="196989"/>
                  <a:pt x="150555" y="208657"/>
                </a:cubicBezTo>
                <a:cubicBezTo>
                  <a:pt x="175974" y="221397"/>
                  <a:pt x="205621" y="222945"/>
                  <a:pt x="232231" y="212943"/>
                </a:cubicBezTo>
                <a:lnTo>
                  <a:pt x="254318" y="204668"/>
                </a:lnTo>
                <a:cubicBezTo>
                  <a:pt x="261759" y="201870"/>
                  <a:pt x="266700" y="194786"/>
                  <a:pt x="266700" y="186809"/>
                </a:cubicBezTo>
                <a:lnTo>
                  <a:pt x="266700" y="39350"/>
                </a:lnTo>
                <a:cubicBezTo>
                  <a:pt x="266700" y="25658"/>
                  <a:pt x="252293" y="16728"/>
                  <a:pt x="240030" y="22860"/>
                </a:cubicBezTo>
                <a:lnTo>
                  <a:pt x="233005" y="26372"/>
                </a:lnTo>
                <a:cubicBezTo>
                  <a:pt x="206276" y="39767"/>
                  <a:pt x="174784" y="39767"/>
                  <a:pt x="147995" y="26372"/>
                </a:cubicBezTo>
                <a:cubicBezTo>
                  <a:pt x="126325" y="15538"/>
                  <a:pt x="101382" y="13395"/>
                  <a:pt x="78224" y="20360"/>
                </a:cubicBezTo>
                <a:lnTo>
                  <a:pt x="38100" y="32385"/>
                </a:lnTo>
                <a:lnTo>
                  <a:pt x="38100" y="19050"/>
                </a:lnTo>
                <a:close/>
              </a:path>
            </a:pathLst>
          </a:custGeom>
          <a:solidFill>
            <a:srgbClr val="FF8F00"/>
          </a:solidFill>
          <a:ln/>
        </p:spPr>
      </p:sp>
      <p:sp>
        <p:nvSpPr>
          <p:cNvPr id="13" name="Text 10"/>
          <p:cNvSpPr/>
          <p:nvPr/>
        </p:nvSpPr>
        <p:spPr>
          <a:xfrm>
            <a:off x="8796020" y="3975100"/>
            <a:ext cx="29845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Guinea, Liberia, Nigeria, Sierra Leone</a:t>
            </a:r>
            <a:endParaRPr lang="en-US" sz="1600"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138430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AI-Econometrics Motive</a:t>
            </a:r>
            <a:endParaRPr lang="en-US" sz="1600" dirty="0"/>
          </a:p>
        </p:txBody>
      </p:sp>
      <p:sp>
        <p:nvSpPr>
          <p:cNvPr id="4" name="Text 1"/>
          <p:cNvSpPr/>
          <p:nvPr/>
        </p:nvSpPr>
        <p:spPr>
          <a:xfrm>
            <a:off x="0" y="1993900"/>
            <a:ext cx="121920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33333"/>
                </a:solidFill>
                <a:latin typeface="MiSans" pitchFamily="34" charset="0"/>
                <a:ea typeface="MiSans" pitchFamily="34" charset="-122"/>
                <a:cs typeface="MiSans" pitchFamily="34" charset="-120"/>
              </a:rPr>
              <a:t>Traditional methods struggle with complex panel data. AI offers a path to robust, automated analysis.</a:t>
            </a:r>
            <a:endParaRPr lang="en-US" sz="1600" dirty="0"/>
          </a:p>
        </p:txBody>
      </p:sp>
      <p:sp>
        <p:nvSpPr>
          <p:cNvPr id="5" name="Shape 2"/>
          <p:cNvSpPr/>
          <p:nvPr/>
        </p:nvSpPr>
        <p:spPr>
          <a:xfrm>
            <a:off x="1515533" y="2755900"/>
            <a:ext cx="3898900" cy="2717800"/>
          </a:xfrm>
          <a:custGeom>
            <a:avLst/>
            <a:gdLst/>
            <a:ahLst/>
            <a:cxnLst/>
            <a:rect l="l" t="t" r="r" b="b"/>
            <a:pathLst>
              <a:path w="3898900" h="2717800">
                <a:moveTo>
                  <a:pt x="152387" y="0"/>
                </a:moveTo>
                <a:lnTo>
                  <a:pt x="3746513" y="0"/>
                </a:lnTo>
                <a:cubicBezTo>
                  <a:pt x="3830674" y="0"/>
                  <a:pt x="3898900" y="68226"/>
                  <a:pt x="3898900" y="152387"/>
                </a:cubicBezTo>
                <a:lnTo>
                  <a:pt x="3898900" y="2565413"/>
                </a:lnTo>
                <a:cubicBezTo>
                  <a:pt x="3898900" y="2649574"/>
                  <a:pt x="3830674" y="2717800"/>
                  <a:pt x="3746513" y="2717800"/>
                </a:cubicBezTo>
                <a:lnTo>
                  <a:pt x="152387" y="2717800"/>
                </a:lnTo>
                <a:cubicBezTo>
                  <a:pt x="68226" y="2717800"/>
                  <a:pt x="0" y="2649574"/>
                  <a:pt x="0" y="2565413"/>
                </a:cubicBezTo>
                <a:lnTo>
                  <a:pt x="0" y="152387"/>
                </a:lnTo>
                <a:cubicBezTo>
                  <a:pt x="0" y="68226"/>
                  <a:pt x="68226" y="0"/>
                  <a:pt x="152387" y="0"/>
                </a:cubicBezTo>
                <a:close/>
              </a:path>
            </a:pathLst>
          </a:custGeom>
          <a:solidFill>
            <a:srgbClr val="FFC107">
              <a:alpha val="20000"/>
            </a:srgbClr>
          </a:solidFill>
          <a:ln/>
          <a:effectLst>
            <a:outerShdw blurRad="76200" dist="50800" dir="5400000" algn="bl" rotWithShape="0">
              <a:srgbClr val="000000">
                <a:alpha val="10196"/>
              </a:srgbClr>
            </a:outerShdw>
          </a:effectLst>
        </p:spPr>
      </p:sp>
      <p:sp>
        <p:nvSpPr>
          <p:cNvPr id="6" name="Shape 3"/>
          <p:cNvSpPr/>
          <p:nvPr/>
        </p:nvSpPr>
        <p:spPr>
          <a:xfrm>
            <a:off x="3177117" y="2990850"/>
            <a:ext cx="571500" cy="457200"/>
          </a:xfrm>
          <a:custGeom>
            <a:avLst/>
            <a:gdLst/>
            <a:ahLst/>
            <a:cxnLst/>
            <a:rect l="l" t="t" r="r" b="b"/>
            <a:pathLst>
              <a:path w="571500" h="457200">
                <a:moveTo>
                  <a:pt x="371386" y="187970"/>
                </a:moveTo>
                <a:cubicBezTo>
                  <a:pt x="382280" y="185023"/>
                  <a:pt x="393710" y="190202"/>
                  <a:pt x="398621" y="200293"/>
                </a:cubicBezTo>
                <a:lnTo>
                  <a:pt x="415230" y="233869"/>
                </a:lnTo>
                <a:cubicBezTo>
                  <a:pt x="424428" y="235119"/>
                  <a:pt x="433447" y="237619"/>
                  <a:pt x="441930" y="241102"/>
                </a:cubicBezTo>
                <a:lnTo>
                  <a:pt x="473184" y="220295"/>
                </a:lnTo>
                <a:cubicBezTo>
                  <a:pt x="482560" y="214045"/>
                  <a:pt x="494973" y="215295"/>
                  <a:pt x="502920" y="223242"/>
                </a:cubicBezTo>
                <a:lnTo>
                  <a:pt x="520065" y="240387"/>
                </a:lnTo>
                <a:cubicBezTo>
                  <a:pt x="528012" y="248335"/>
                  <a:pt x="529263" y="260836"/>
                  <a:pt x="523012" y="270123"/>
                </a:cubicBezTo>
                <a:lnTo>
                  <a:pt x="502206" y="301288"/>
                </a:lnTo>
                <a:cubicBezTo>
                  <a:pt x="503902" y="305485"/>
                  <a:pt x="505420" y="309860"/>
                  <a:pt x="506670" y="314414"/>
                </a:cubicBezTo>
                <a:cubicBezTo>
                  <a:pt x="507921" y="318968"/>
                  <a:pt x="508724" y="323433"/>
                  <a:pt x="509349" y="327987"/>
                </a:cubicBezTo>
                <a:lnTo>
                  <a:pt x="543014" y="344597"/>
                </a:lnTo>
                <a:cubicBezTo>
                  <a:pt x="553105" y="349597"/>
                  <a:pt x="558284" y="361027"/>
                  <a:pt x="555337" y="371832"/>
                </a:cubicBezTo>
                <a:lnTo>
                  <a:pt x="549086" y="395228"/>
                </a:lnTo>
                <a:cubicBezTo>
                  <a:pt x="546140" y="406033"/>
                  <a:pt x="536049" y="413355"/>
                  <a:pt x="524798" y="412641"/>
                </a:cubicBezTo>
                <a:lnTo>
                  <a:pt x="487293" y="410230"/>
                </a:lnTo>
                <a:cubicBezTo>
                  <a:pt x="481667" y="417463"/>
                  <a:pt x="475149" y="424160"/>
                  <a:pt x="467737" y="429875"/>
                </a:cubicBezTo>
                <a:lnTo>
                  <a:pt x="470148" y="467291"/>
                </a:lnTo>
                <a:cubicBezTo>
                  <a:pt x="470862" y="478542"/>
                  <a:pt x="463540" y="488722"/>
                  <a:pt x="452735" y="491579"/>
                </a:cubicBezTo>
                <a:lnTo>
                  <a:pt x="429339" y="497830"/>
                </a:lnTo>
                <a:cubicBezTo>
                  <a:pt x="418445" y="500777"/>
                  <a:pt x="407104" y="495598"/>
                  <a:pt x="402104" y="485507"/>
                </a:cubicBezTo>
                <a:lnTo>
                  <a:pt x="385495" y="451931"/>
                </a:lnTo>
                <a:cubicBezTo>
                  <a:pt x="376297" y="450681"/>
                  <a:pt x="367278" y="448181"/>
                  <a:pt x="358795" y="444698"/>
                </a:cubicBezTo>
                <a:lnTo>
                  <a:pt x="327541" y="465505"/>
                </a:lnTo>
                <a:cubicBezTo>
                  <a:pt x="318165" y="471755"/>
                  <a:pt x="305753" y="470505"/>
                  <a:pt x="297805" y="462558"/>
                </a:cubicBezTo>
                <a:lnTo>
                  <a:pt x="280660" y="445413"/>
                </a:lnTo>
                <a:cubicBezTo>
                  <a:pt x="272713" y="437465"/>
                  <a:pt x="271463" y="425053"/>
                  <a:pt x="277713" y="415677"/>
                </a:cubicBezTo>
                <a:lnTo>
                  <a:pt x="298519" y="384423"/>
                </a:lnTo>
                <a:cubicBezTo>
                  <a:pt x="296823" y="380226"/>
                  <a:pt x="295305" y="375851"/>
                  <a:pt x="294055" y="371296"/>
                </a:cubicBezTo>
                <a:cubicBezTo>
                  <a:pt x="292804" y="366742"/>
                  <a:pt x="292001" y="362188"/>
                  <a:pt x="291376" y="357723"/>
                </a:cubicBezTo>
                <a:lnTo>
                  <a:pt x="257711" y="341114"/>
                </a:lnTo>
                <a:cubicBezTo>
                  <a:pt x="247620" y="336113"/>
                  <a:pt x="242530" y="324683"/>
                  <a:pt x="245388" y="313879"/>
                </a:cubicBezTo>
                <a:lnTo>
                  <a:pt x="251639" y="290483"/>
                </a:lnTo>
                <a:cubicBezTo>
                  <a:pt x="254585" y="279678"/>
                  <a:pt x="264676" y="272355"/>
                  <a:pt x="275927" y="273070"/>
                </a:cubicBezTo>
                <a:lnTo>
                  <a:pt x="313343" y="275481"/>
                </a:lnTo>
                <a:cubicBezTo>
                  <a:pt x="318968" y="268248"/>
                  <a:pt x="325487" y="261551"/>
                  <a:pt x="332899" y="255836"/>
                </a:cubicBezTo>
                <a:lnTo>
                  <a:pt x="330488" y="218509"/>
                </a:lnTo>
                <a:cubicBezTo>
                  <a:pt x="329773" y="207258"/>
                  <a:pt x="337096" y="197078"/>
                  <a:pt x="347901" y="194221"/>
                </a:cubicBezTo>
                <a:lnTo>
                  <a:pt x="371296" y="187970"/>
                </a:lnTo>
                <a:close/>
                <a:moveTo>
                  <a:pt x="400407" y="303609"/>
                </a:moveTo>
                <a:cubicBezTo>
                  <a:pt x="378722" y="303634"/>
                  <a:pt x="361137" y="321260"/>
                  <a:pt x="361161" y="342945"/>
                </a:cubicBezTo>
                <a:cubicBezTo>
                  <a:pt x="361186" y="364630"/>
                  <a:pt x="378811" y="382215"/>
                  <a:pt x="400496" y="382191"/>
                </a:cubicBezTo>
                <a:cubicBezTo>
                  <a:pt x="422182" y="382166"/>
                  <a:pt x="439767" y="364540"/>
                  <a:pt x="439742" y="342855"/>
                </a:cubicBezTo>
                <a:cubicBezTo>
                  <a:pt x="439718" y="321170"/>
                  <a:pt x="422092" y="303585"/>
                  <a:pt x="400407" y="303609"/>
                </a:cubicBezTo>
                <a:close/>
                <a:moveTo>
                  <a:pt x="200829" y="-40630"/>
                </a:moveTo>
                <a:lnTo>
                  <a:pt x="224224" y="-34379"/>
                </a:lnTo>
                <a:cubicBezTo>
                  <a:pt x="235029" y="-31433"/>
                  <a:pt x="242352" y="-21253"/>
                  <a:pt x="241637" y="-10091"/>
                </a:cubicBezTo>
                <a:lnTo>
                  <a:pt x="239226" y="27236"/>
                </a:lnTo>
                <a:cubicBezTo>
                  <a:pt x="246638" y="32951"/>
                  <a:pt x="253157" y="39559"/>
                  <a:pt x="258782" y="46881"/>
                </a:cubicBezTo>
                <a:lnTo>
                  <a:pt x="296287" y="44470"/>
                </a:lnTo>
                <a:cubicBezTo>
                  <a:pt x="307449" y="43755"/>
                  <a:pt x="317629" y="51078"/>
                  <a:pt x="320576" y="61883"/>
                </a:cubicBezTo>
                <a:lnTo>
                  <a:pt x="326827" y="85279"/>
                </a:lnTo>
                <a:cubicBezTo>
                  <a:pt x="329684" y="96083"/>
                  <a:pt x="324594" y="107513"/>
                  <a:pt x="314504" y="112514"/>
                </a:cubicBezTo>
                <a:lnTo>
                  <a:pt x="280839" y="129123"/>
                </a:lnTo>
                <a:cubicBezTo>
                  <a:pt x="280214" y="133677"/>
                  <a:pt x="279321" y="138232"/>
                  <a:pt x="278160" y="142696"/>
                </a:cubicBezTo>
                <a:cubicBezTo>
                  <a:pt x="276999" y="147161"/>
                  <a:pt x="275392" y="151626"/>
                  <a:pt x="273695" y="155823"/>
                </a:cubicBezTo>
                <a:lnTo>
                  <a:pt x="294501" y="187077"/>
                </a:lnTo>
                <a:cubicBezTo>
                  <a:pt x="300752" y="196453"/>
                  <a:pt x="299502" y="208865"/>
                  <a:pt x="291554" y="216813"/>
                </a:cubicBezTo>
                <a:lnTo>
                  <a:pt x="274409" y="233958"/>
                </a:lnTo>
                <a:cubicBezTo>
                  <a:pt x="266462" y="241905"/>
                  <a:pt x="254050" y="243155"/>
                  <a:pt x="244673" y="236905"/>
                </a:cubicBezTo>
                <a:lnTo>
                  <a:pt x="213420" y="216098"/>
                </a:lnTo>
                <a:cubicBezTo>
                  <a:pt x="204936" y="219581"/>
                  <a:pt x="195917" y="222081"/>
                  <a:pt x="186720" y="223331"/>
                </a:cubicBezTo>
                <a:lnTo>
                  <a:pt x="170111" y="256907"/>
                </a:lnTo>
                <a:cubicBezTo>
                  <a:pt x="165110" y="266998"/>
                  <a:pt x="153680" y="272088"/>
                  <a:pt x="142875" y="269230"/>
                </a:cubicBezTo>
                <a:lnTo>
                  <a:pt x="119479" y="262979"/>
                </a:lnTo>
                <a:cubicBezTo>
                  <a:pt x="108585" y="260033"/>
                  <a:pt x="101352" y="249853"/>
                  <a:pt x="102066" y="238691"/>
                </a:cubicBezTo>
                <a:lnTo>
                  <a:pt x="104477" y="201275"/>
                </a:lnTo>
                <a:cubicBezTo>
                  <a:pt x="97066" y="195560"/>
                  <a:pt x="90547" y="188952"/>
                  <a:pt x="84921" y="181630"/>
                </a:cubicBezTo>
                <a:lnTo>
                  <a:pt x="47417" y="184041"/>
                </a:lnTo>
                <a:cubicBezTo>
                  <a:pt x="36255" y="184755"/>
                  <a:pt x="26075" y="177433"/>
                  <a:pt x="23128" y="166628"/>
                </a:cubicBezTo>
                <a:lnTo>
                  <a:pt x="16877" y="143232"/>
                </a:lnTo>
                <a:cubicBezTo>
                  <a:pt x="14020" y="132427"/>
                  <a:pt x="19110" y="120997"/>
                  <a:pt x="29200" y="115997"/>
                </a:cubicBezTo>
                <a:lnTo>
                  <a:pt x="62865" y="99387"/>
                </a:lnTo>
                <a:cubicBezTo>
                  <a:pt x="63490" y="94833"/>
                  <a:pt x="64383" y="90368"/>
                  <a:pt x="65544" y="85814"/>
                </a:cubicBezTo>
                <a:cubicBezTo>
                  <a:pt x="66794" y="81260"/>
                  <a:pt x="68223" y="76885"/>
                  <a:pt x="70009" y="72688"/>
                </a:cubicBezTo>
                <a:lnTo>
                  <a:pt x="49203" y="41523"/>
                </a:lnTo>
                <a:cubicBezTo>
                  <a:pt x="42952" y="32147"/>
                  <a:pt x="44202" y="19735"/>
                  <a:pt x="52149" y="11787"/>
                </a:cubicBezTo>
                <a:lnTo>
                  <a:pt x="69294" y="-5358"/>
                </a:lnTo>
                <a:cubicBezTo>
                  <a:pt x="77242" y="-13305"/>
                  <a:pt x="89654" y="-14555"/>
                  <a:pt x="99030" y="-8305"/>
                </a:cubicBezTo>
                <a:lnTo>
                  <a:pt x="130284" y="12502"/>
                </a:lnTo>
                <a:cubicBezTo>
                  <a:pt x="138767" y="9019"/>
                  <a:pt x="147786" y="6519"/>
                  <a:pt x="156984" y="5269"/>
                </a:cubicBezTo>
                <a:lnTo>
                  <a:pt x="173593" y="-28307"/>
                </a:lnTo>
                <a:cubicBezTo>
                  <a:pt x="178594" y="-38398"/>
                  <a:pt x="189934" y="-43488"/>
                  <a:pt x="200829" y="-40630"/>
                </a:cubicBezTo>
                <a:close/>
                <a:moveTo>
                  <a:pt x="171807" y="75009"/>
                </a:moveTo>
                <a:cubicBezTo>
                  <a:pt x="150122" y="75009"/>
                  <a:pt x="132517" y="92615"/>
                  <a:pt x="132517" y="114300"/>
                </a:cubicBezTo>
                <a:cubicBezTo>
                  <a:pt x="132517" y="135985"/>
                  <a:pt x="150122" y="153591"/>
                  <a:pt x="171807" y="153591"/>
                </a:cubicBezTo>
                <a:cubicBezTo>
                  <a:pt x="193492" y="153591"/>
                  <a:pt x="211098" y="135985"/>
                  <a:pt x="211098" y="114300"/>
                </a:cubicBezTo>
                <a:cubicBezTo>
                  <a:pt x="211098" y="92615"/>
                  <a:pt x="193492" y="75009"/>
                  <a:pt x="171807" y="75009"/>
                </a:cubicBezTo>
                <a:close/>
              </a:path>
            </a:pathLst>
          </a:custGeom>
          <a:solidFill>
            <a:srgbClr val="FF8F00"/>
          </a:solidFill>
          <a:ln/>
        </p:spPr>
      </p:sp>
      <p:sp>
        <p:nvSpPr>
          <p:cNvPr id="7" name="Text 4"/>
          <p:cNvSpPr/>
          <p:nvPr/>
        </p:nvSpPr>
        <p:spPr>
          <a:xfrm>
            <a:off x="1956012" y="3619500"/>
            <a:ext cx="3009900" cy="355600"/>
          </a:xfrm>
          <a:prstGeom prst="rect">
            <a:avLst/>
          </a:prstGeom>
          <a:noFill/>
          <a:ln/>
        </p:spPr>
        <p:txBody>
          <a:bodyPr wrap="square" lIns="0" tIns="0" rIns="0" bIns="0" rtlCol="0" anchor="ctr"/>
          <a:lstStyle/>
          <a:p>
            <a:pPr marL="0" indent="0" algn="ctr">
              <a:lnSpc>
                <a:spcPct val="120000"/>
              </a:lnSpc>
              <a:buNone/>
            </a:pPr>
            <a:r>
              <a:rPr lang="en-US" sz="2000" dirty="0">
                <a:solidFill>
                  <a:srgbClr val="333333"/>
                </a:solidFill>
                <a:latin typeface="Noto Sans SC" pitchFamily="34" charset="0"/>
                <a:ea typeface="Noto Sans SC" pitchFamily="34" charset="-122"/>
                <a:cs typeface="Noto Sans SC" pitchFamily="34" charset="-120"/>
              </a:rPr>
              <a:t>Manual Specification</a:t>
            </a:r>
            <a:endParaRPr lang="en-US" sz="1600" dirty="0"/>
          </a:p>
        </p:txBody>
      </p:sp>
      <p:sp>
        <p:nvSpPr>
          <p:cNvPr id="8" name="Text 5"/>
          <p:cNvSpPr/>
          <p:nvPr/>
        </p:nvSpPr>
        <p:spPr>
          <a:xfrm>
            <a:off x="2575348" y="4076700"/>
            <a:ext cx="1778000" cy="1193800"/>
          </a:xfrm>
          <a:prstGeom prst="rect">
            <a:avLst/>
          </a:prstGeom>
          <a:noFill/>
          <a:ln/>
        </p:spPr>
        <p:txBody>
          <a:bodyPr wrap="square" lIns="0" tIns="0" rIns="0" bIns="0" rtlCol="0" anchor="ctr"/>
          <a:lstStyle/>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Heterogeneous data</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Small samples</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Policy diversity</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Subjective bias</a:t>
            </a:r>
            <a:endParaRPr lang="en-US" sz="1600" dirty="0"/>
          </a:p>
        </p:txBody>
      </p:sp>
      <p:sp>
        <p:nvSpPr>
          <p:cNvPr id="9" name="Shape 6"/>
          <p:cNvSpPr/>
          <p:nvPr/>
        </p:nvSpPr>
        <p:spPr>
          <a:xfrm>
            <a:off x="5753100" y="3810000"/>
            <a:ext cx="685800" cy="609600"/>
          </a:xfrm>
          <a:custGeom>
            <a:avLst/>
            <a:gdLst/>
            <a:ahLst/>
            <a:cxnLst/>
            <a:rect l="l" t="t" r="r" b="b"/>
            <a:pathLst>
              <a:path w="685800" h="609600">
                <a:moveTo>
                  <a:pt x="674608" y="331708"/>
                </a:moveTo>
                <a:cubicBezTo>
                  <a:pt x="689491" y="316825"/>
                  <a:pt x="689491" y="292656"/>
                  <a:pt x="674608" y="277773"/>
                </a:cubicBezTo>
                <a:lnTo>
                  <a:pt x="522208" y="125373"/>
                </a:lnTo>
                <a:cubicBezTo>
                  <a:pt x="507325" y="110490"/>
                  <a:pt x="483156" y="110490"/>
                  <a:pt x="468273" y="125373"/>
                </a:cubicBezTo>
                <a:cubicBezTo>
                  <a:pt x="453390" y="140256"/>
                  <a:pt x="453390" y="164425"/>
                  <a:pt x="468273" y="179308"/>
                </a:cubicBezTo>
                <a:lnTo>
                  <a:pt x="555665" y="266700"/>
                </a:lnTo>
                <a:lnTo>
                  <a:pt x="38100" y="266700"/>
                </a:lnTo>
                <a:cubicBezTo>
                  <a:pt x="17026" y="266700"/>
                  <a:pt x="0" y="283726"/>
                  <a:pt x="0" y="304800"/>
                </a:cubicBezTo>
                <a:cubicBezTo>
                  <a:pt x="0" y="325874"/>
                  <a:pt x="17026" y="342900"/>
                  <a:pt x="38100" y="342900"/>
                </a:cubicBezTo>
                <a:lnTo>
                  <a:pt x="555665" y="342900"/>
                </a:lnTo>
                <a:lnTo>
                  <a:pt x="468273" y="430292"/>
                </a:lnTo>
                <a:cubicBezTo>
                  <a:pt x="453390" y="445175"/>
                  <a:pt x="453390" y="469344"/>
                  <a:pt x="468273" y="484227"/>
                </a:cubicBezTo>
                <a:cubicBezTo>
                  <a:pt x="483156" y="499110"/>
                  <a:pt x="507325" y="499110"/>
                  <a:pt x="522208" y="484227"/>
                </a:cubicBezTo>
                <a:lnTo>
                  <a:pt x="674608" y="331827"/>
                </a:lnTo>
                <a:close/>
              </a:path>
            </a:pathLst>
          </a:custGeom>
          <a:solidFill>
            <a:srgbClr val="4CAF50"/>
          </a:solidFill>
          <a:ln/>
        </p:spPr>
      </p:sp>
      <p:sp>
        <p:nvSpPr>
          <p:cNvPr id="10" name="Shape 7"/>
          <p:cNvSpPr/>
          <p:nvPr/>
        </p:nvSpPr>
        <p:spPr>
          <a:xfrm>
            <a:off x="6781800" y="2755900"/>
            <a:ext cx="3898900" cy="2717800"/>
          </a:xfrm>
          <a:custGeom>
            <a:avLst/>
            <a:gdLst/>
            <a:ahLst/>
            <a:cxnLst/>
            <a:rect l="l" t="t" r="r" b="b"/>
            <a:pathLst>
              <a:path w="3898900" h="2717800">
                <a:moveTo>
                  <a:pt x="152387" y="0"/>
                </a:moveTo>
                <a:lnTo>
                  <a:pt x="3746513" y="0"/>
                </a:lnTo>
                <a:cubicBezTo>
                  <a:pt x="3830674" y="0"/>
                  <a:pt x="3898900" y="68226"/>
                  <a:pt x="3898900" y="152387"/>
                </a:cubicBezTo>
                <a:lnTo>
                  <a:pt x="3898900" y="2565413"/>
                </a:lnTo>
                <a:cubicBezTo>
                  <a:pt x="3898900" y="2649574"/>
                  <a:pt x="3830674" y="2717800"/>
                  <a:pt x="3746513" y="2717800"/>
                </a:cubicBezTo>
                <a:lnTo>
                  <a:pt x="152387" y="2717800"/>
                </a:lnTo>
                <a:cubicBezTo>
                  <a:pt x="68226" y="2717800"/>
                  <a:pt x="0" y="2649574"/>
                  <a:pt x="0" y="2565413"/>
                </a:cubicBezTo>
                <a:lnTo>
                  <a:pt x="0" y="152387"/>
                </a:lnTo>
                <a:cubicBezTo>
                  <a:pt x="0" y="68226"/>
                  <a:pt x="68226" y="0"/>
                  <a:pt x="152387" y="0"/>
                </a:cubicBezTo>
                <a:close/>
              </a:path>
            </a:pathLst>
          </a:custGeom>
          <a:solidFill>
            <a:srgbClr val="4CAF50">
              <a:alpha val="20000"/>
            </a:srgbClr>
          </a:solidFill>
          <a:ln/>
          <a:effectLst>
            <a:outerShdw blurRad="76200" dist="50800" dir="5400000" algn="bl" rotWithShape="0">
              <a:srgbClr val="000000">
                <a:alpha val="10196"/>
              </a:srgbClr>
            </a:outerShdw>
          </a:effectLst>
        </p:spPr>
      </p:sp>
      <p:sp>
        <p:nvSpPr>
          <p:cNvPr id="11" name="Shape 8"/>
          <p:cNvSpPr/>
          <p:nvPr/>
        </p:nvSpPr>
        <p:spPr>
          <a:xfrm>
            <a:off x="8443383" y="2990850"/>
            <a:ext cx="571500" cy="457200"/>
          </a:xfrm>
          <a:custGeom>
            <a:avLst/>
            <a:gdLst/>
            <a:ahLst/>
            <a:cxnLst/>
            <a:rect l="l" t="t" r="r" b="b"/>
            <a:pathLst>
              <a:path w="571500" h="457200">
                <a:moveTo>
                  <a:pt x="314325" y="0"/>
                </a:moveTo>
                <a:cubicBezTo>
                  <a:pt x="314325" y="-15806"/>
                  <a:pt x="301556" y="-28575"/>
                  <a:pt x="285750" y="-28575"/>
                </a:cubicBezTo>
                <a:cubicBezTo>
                  <a:pt x="269944" y="-28575"/>
                  <a:pt x="257175" y="-15806"/>
                  <a:pt x="257175" y="0"/>
                </a:cubicBezTo>
                <a:lnTo>
                  <a:pt x="257175" y="57150"/>
                </a:lnTo>
                <a:lnTo>
                  <a:pt x="171450" y="57150"/>
                </a:lnTo>
                <a:cubicBezTo>
                  <a:pt x="124123" y="57150"/>
                  <a:pt x="85725" y="95548"/>
                  <a:pt x="85725" y="142875"/>
                </a:cubicBezTo>
                <a:lnTo>
                  <a:pt x="85725" y="342900"/>
                </a:lnTo>
                <a:cubicBezTo>
                  <a:pt x="85725" y="390227"/>
                  <a:pt x="124123" y="428625"/>
                  <a:pt x="171450" y="428625"/>
                </a:cubicBezTo>
                <a:lnTo>
                  <a:pt x="400050" y="428625"/>
                </a:lnTo>
                <a:cubicBezTo>
                  <a:pt x="447377" y="428625"/>
                  <a:pt x="485775" y="390227"/>
                  <a:pt x="485775" y="342900"/>
                </a:cubicBezTo>
                <a:lnTo>
                  <a:pt x="485775" y="142875"/>
                </a:lnTo>
                <a:cubicBezTo>
                  <a:pt x="485775" y="95548"/>
                  <a:pt x="447377" y="57150"/>
                  <a:pt x="400050" y="57150"/>
                </a:cubicBezTo>
                <a:lnTo>
                  <a:pt x="314325" y="57150"/>
                </a:lnTo>
                <a:lnTo>
                  <a:pt x="314325" y="0"/>
                </a:lnTo>
                <a:close/>
                <a:moveTo>
                  <a:pt x="142875" y="328613"/>
                </a:moveTo>
                <a:cubicBezTo>
                  <a:pt x="142875" y="316736"/>
                  <a:pt x="152430" y="307181"/>
                  <a:pt x="164306" y="307181"/>
                </a:cubicBezTo>
                <a:lnTo>
                  <a:pt x="192881" y="307181"/>
                </a:lnTo>
                <a:cubicBezTo>
                  <a:pt x="204758" y="307181"/>
                  <a:pt x="214313" y="316736"/>
                  <a:pt x="214313" y="328613"/>
                </a:cubicBezTo>
                <a:cubicBezTo>
                  <a:pt x="214313" y="340489"/>
                  <a:pt x="204758" y="350044"/>
                  <a:pt x="192881" y="350044"/>
                </a:cubicBezTo>
                <a:lnTo>
                  <a:pt x="164306" y="350044"/>
                </a:lnTo>
                <a:cubicBezTo>
                  <a:pt x="152430" y="350044"/>
                  <a:pt x="142875" y="340489"/>
                  <a:pt x="142875" y="328613"/>
                </a:cubicBezTo>
                <a:close/>
                <a:moveTo>
                  <a:pt x="250031" y="328613"/>
                </a:moveTo>
                <a:cubicBezTo>
                  <a:pt x="250031" y="316736"/>
                  <a:pt x="259586" y="307181"/>
                  <a:pt x="271463" y="307181"/>
                </a:cubicBezTo>
                <a:lnTo>
                  <a:pt x="300038" y="307181"/>
                </a:lnTo>
                <a:cubicBezTo>
                  <a:pt x="311914" y="307181"/>
                  <a:pt x="321469" y="316736"/>
                  <a:pt x="321469" y="328613"/>
                </a:cubicBezTo>
                <a:cubicBezTo>
                  <a:pt x="321469" y="340489"/>
                  <a:pt x="311914" y="350044"/>
                  <a:pt x="300038" y="350044"/>
                </a:cubicBezTo>
                <a:lnTo>
                  <a:pt x="271463" y="350044"/>
                </a:lnTo>
                <a:cubicBezTo>
                  <a:pt x="259586" y="350044"/>
                  <a:pt x="250031" y="340489"/>
                  <a:pt x="250031" y="328613"/>
                </a:cubicBezTo>
                <a:close/>
                <a:moveTo>
                  <a:pt x="357188" y="328613"/>
                </a:moveTo>
                <a:cubicBezTo>
                  <a:pt x="357188" y="316736"/>
                  <a:pt x="366742" y="307181"/>
                  <a:pt x="378619" y="307181"/>
                </a:cubicBezTo>
                <a:lnTo>
                  <a:pt x="407194" y="307181"/>
                </a:lnTo>
                <a:cubicBezTo>
                  <a:pt x="419070" y="307181"/>
                  <a:pt x="428625" y="316736"/>
                  <a:pt x="428625" y="328613"/>
                </a:cubicBezTo>
                <a:cubicBezTo>
                  <a:pt x="428625" y="340489"/>
                  <a:pt x="419070" y="350044"/>
                  <a:pt x="407194" y="350044"/>
                </a:cubicBezTo>
                <a:lnTo>
                  <a:pt x="378619" y="350044"/>
                </a:lnTo>
                <a:cubicBezTo>
                  <a:pt x="366742" y="350044"/>
                  <a:pt x="357188" y="340489"/>
                  <a:pt x="357188" y="328613"/>
                </a:cubicBezTo>
                <a:close/>
                <a:moveTo>
                  <a:pt x="200025" y="157163"/>
                </a:moveTo>
                <a:cubicBezTo>
                  <a:pt x="223681" y="157163"/>
                  <a:pt x="242888" y="176369"/>
                  <a:pt x="242888" y="200025"/>
                </a:cubicBezTo>
                <a:cubicBezTo>
                  <a:pt x="242888" y="223681"/>
                  <a:pt x="223681" y="242888"/>
                  <a:pt x="200025" y="242888"/>
                </a:cubicBezTo>
                <a:cubicBezTo>
                  <a:pt x="176369" y="242888"/>
                  <a:pt x="157163" y="223681"/>
                  <a:pt x="157163" y="200025"/>
                </a:cubicBezTo>
                <a:cubicBezTo>
                  <a:pt x="157163" y="176369"/>
                  <a:pt x="176369" y="157163"/>
                  <a:pt x="200025" y="157163"/>
                </a:cubicBezTo>
                <a:close/>
                <a:moveTo>
                  <a:pt x="328613" y="200025"/>
                </a:moveTo>
                <a:cubicBezTo>
                  <a:pt x="328613" y="176369"/>
                  <a:pt x="347819" y="157163"/>
                  <a:pt x="371475" y="157163"/>
                </a:cubicBezTo>
                <a:cubicBezTo>
                  <a:pt x="395131" y="157163"/>
                  <a:pt x="414338" y="176369"/>
                  <a:pt x="414338" y="200025"/>
                </a:cubicBezTo>
                <a:cubicBezTo>
                  <a:pt x="414338" y="223681"/>
                  <a:pt x="395131" y="242888"/>
                  <a:pt x="371475" y="242888"/>
                </a:cubicBezTo>
                <a:cubicBezTo>
                  <a:pt x="347819" y="242888"/>
                  <a:pt x="328613" y="223681"/>
                  <a:pt x="328613" y="200025"/>
                </a:cubicBezTo>
                <a:close/>
                <a:moveTo>
                  <a:pt x="57150" y="200025"/>
                </a:moveTo>
                <a:cubicBezTo>
                  <a:pt x="57150" y="184219"/>
                  <a:pt x="44381" y="171450"/>
                  <a:pt x="28575" y="171450"/>
                </a:cubicBezTo>
                <a:cubicBezTo>
                  <a:pt x="12769" y="171450"/>
                  <a:pt x="0" y="184219"/>
                  <a:pt x="0" y="200025"/>
                </a:cubicBezTo>
                <a:lnTo>
                  <a:pt x="0" y="285750"/>
                </a:lnTo>
                <a:cubicBezTo>
                  <a:pt x="0" y="301556"/>
                  <a:pt x="12769" y="314325"/>
                  <a:pt x="28575" y="314325"/>
                </a:cubicBezTo>
                <a:cubicBezTo>
                  <a:pt x="44381" y="314325"/>
                  <a:pt x="57150" y="301556"/>
                  <a:pt x="57150" y="285750"/>
                </a:cubicBezTo>
                <a:lnTo>
                  <a:pt x="57150" y="200025"/>
                </a:lnTo>
                <a:close/>
                <a:moveTo>
                  <a:pt x="542925" y="171450"/>
                </a:moveTo>
                <a:cubicBezTo>
                  <a:pt x="527119" y="171450"/>
                  <a:pt x="514350" y="184219"/>
                  <a:pt x="514350" y="200025"/>
                </a:cubicBezTo>
                <a:lnTo>
                  <a:pt x="514350" y="285750"/>
                </a:lnTo>
                <a:cubicBezTo>
                  <a:pt x="514350" y="301556"/>
                  <a:pt x="527119" y="314325"/>
                  <a:pt x="542925" y="314325"/>
                </a:cubicBezTo>
                <a:cubicBezTo>
                  <a:pt x="558731" y="314325"/>
                  <a:pt x="571500" y="301556"/>
                  <a:pt x="571500" y="285750"/>
                </a:cubicBezTo>
                <a:lnTo>
                  <a:pt x="571500" y="200025"/>
                </a:lnTo>
                <a:cubicBezTo>
                  <a:pt x="571500" y="184219"/>
                  <a:pt x="558731" y="171450"/>
                  <a:pt x="542925" y="171450"/>
                </a:cubicBezTo>
                <a:close/>
              </a:path>
            </a:pathLst>
          </a:custGeom>
          <a:solidFill>
            <a:srgbClr val="4CAF50"/>
          </a:solidFill>
          <a:ln/>
        </p:spPr>
      </p:sp>
      <p:sp>
        <p:nvSpPr>
          <p:cNvPr id="12" name="Text 9"/>
          <p:cNvSpPr/>
          <p:nvPr/>
        </p:nvSpPr>
        <p:spPr>
          <a:xfrm>
            <a:off x="7249160" y="3619500"/>
            <a:ext cx="2959100" cy="355600"/>
          </a:xfrm>
          <a:prstGeom prst="rect">
            <a:avLst/>
          </a:prstGeom>
          <a:noFill/>
          <a:ln/>
        </p:spPr>
        <p:txBody>
          <a:bodyPr wrap="square" lIns="0" tIns="0" rIns="0" bIns="0" rtlCol="0" anchor="ctr"/>
          <a:lstStyle/>
          <a:p>
            <a:pPr marL="0" indent="0" algn="ctr">
              <a:lnSpc>
                <a:spcPct val="120000"/>
              </a:lnSpc>
              <a:buNone/>
            </a:pPr>
            <a:r>
              <a:rPr lang="en-US" sz="2000" dirty="0">
                <a:solidFill>
                  <a:srgbClr val="333333"/>
                </a:solidFill>
                <a:latin typeface="Noto Sans SC" pitchFamily="34" charset="0"/>
                <a:ea typeface="Noto Sans SC" pitchFamily="34" charset="-122"/>
                <a:cs typeface="Noto Sans SC" pitchFamily="34" charset="-120"/>
              </a:rPr>
              <a:t>AI-Guided Approach</a:t>
            </a:r>
            <a:endParaRPr lang="en-US" sz="1600" dirty="0"/>
          </a:p>
        </p:txBody>
      </p:sp>
      <p:sp>
        <p:nvSpPr>
          <p:cNvPr id="13" name="Text 10"/>
          <p:cNvSpPr/>
          <p:nvPr/>
        </p:nvSpPr>
        <p:spPr>
          <a:xfrm>
            <a:off x="7831455" y="4076700"/>
            <a:ext cx="1790700" cy="1193800"/>
          </a:xfrm>
          <a:prstGeom prst="rect">
            <a:avLst/>
          </a:prstGeom>
          <a:noFill/>
          <a:ln/>
        </p:spPr>
        <p:txBody>
          <a:bodyPr wrap="square" lIns="0" tIns="0" rIns="0" bIns="0" rtlCol="0" anchor="ctr"/>
          <a:lstStyle/>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Automated selection</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Enhanced accuracy</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Theoretical rigour</a:t>
            </a:r>
            <a:endParaRPr lang="en-US" sz="1600" dirty="0"/>
          </a:p>
          <a:p>
            <a:pPr marL="222250" indent="-222250" algn="ctr">
              <a:lnSpc>
                <a:spcPct val="120000"/>
              </a:lnSpc>
              <a:spcBef>
                <a:spcPts val="10"/>
              </a:spcBef>
              <a:buSzPct val="100000"/>
              <a:buChar char="•"/>
            </a:pPr>
            <a:r>
              <a:rPr lang="en-US" sz="1400" dirty="0">
                <a:solidFill>
                  <a:srgbClr val="333333"/>
                </a:solidFill>
                <a:latin typeface="MiSans" pitchFamily="34" charset="0"/>
                <a:ea typeface="MiSans" pitchFamily="34" charset="-122"/>
                <a:cs typeface="MiSans" pitchFamily="34" charset="-120"/>
              </a:rPr>
              <a:t>Reproducible results</a:t>
            </a:r>
            <a:endParaRPr lang="en-US" sz="1600"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0" y="590550"/>
            <a:ext cx="12192000" cy="508000"/>
          </a:xfrm>
          <a:prstGeom prst="rect">
            <a:avLst/>
          </a:prstGeom>
          <a:noFill/>
          <a:ln/>
        </p:spPr>
        <p:txBody>
          <a:bodyPr wrap="square" lIns="0" tIns="0" rIns="0" bIns="0" rtlCol="0" anchor="ctr"/>
          <a:lstStyle/>
          <a:p>
            <a:pPr marL="0" indent="0" algn="ctr">
              <a:lnSpc>
                <a:spcPct val="90000"/>
              </a:lnSpc>
              <a:buNone/>
            </a:pPr>
            <a:r>
              <a:rPr lang="en-US" sz="3600" dirty="0">
                <a:solidFill>
                  <a:srgbClr val="FF8F00"/>
                </a:solidFill>
                <a:latin typeface="Noto Sans SC" pitchFamily="34" charset="0"/>
                <a:ea typeface="Noto Sans SC" pitchFamily="34" charset="-122"/>
                <a:cs typeface="Noto Sans SC" pitchFamily="34" charset="-120"/>
              </a:rPr>
              <a:t>Research Objectives</a:t>
            </a:r>
            <a:endParaRPr lang="en-US" sz="1600" dirty="0"/>
          </a:p>
        </p:txBody>
      </p:sp>
      <p:sp>
        <p:nvSpPr>
          <p:cNvPr id="4" name="Shape 1"/>
          <p:cNvSpPr/>
          <p:nvPr/>
        </p:nvSpPr>
        <p:spPr>
          <a:xfrm>
            <a:off x="254000" y="1504950"/>
            <a:ext cx="3695700" cy="2286000"/>
          </a:xfrm>
          <a:custGeom>
            <a:avLst/>
            <a:gdLst/>
            <a:ahLst/>
            <a:cxnLst/>
            <a:rect l="l" t="t" r="r" b="b"/>
            <a:pathLst>
              <a:path w="3695700" h="2286000">
                <a:moveTo>
                  <a:pt x="101590" y="0"/>
                </a:moveTo>
                <a:lnTo>
                  <a:pt x="3594110" y="0"/>
                </a:lnTo>
                <a:cubicBezTo>
                  <a:pt x="3650217" y="0"/>
                  <a:pt x="3695700" y="45483"/>
                  <a:pt x="3695700" y="101590"/>
                </a:cubicBezTo>
                <a:lnTo>
                  <a:pt x="3695700" y="2184410"/>
                </a:lnTo>
                <a:cubicBezTo>
                  <a:pt x="3695700" y="2240517"/>
                  <a:pt x="3650217" y="2286000"/>
                  <a:pt x="35941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FFC107">
              <a:alpha val="30196"/>
            </a:srgbClr>
          </a:solidFill>
          <a:ln/>
        </p:spPr>
      </p:sp>
      <p:sp>
        <p:nvSpPr>
          <p:cNvPr id="5" name="Shape 2"/>
          <p:cNvSpPr/>
          <p:nvPr/>
        </p:nvSpPr>
        <p:spPr>
          <a:xfrm>
            <a:off x="460375" y="2454275"/>
            <a:ext cx="476250" cy="381000"/>
          </a:xfrm>
          <a:custGeom>
            <a:avLst/>
            <a:gdLst/>
            <a:ahLst/>
            <a:cxnLst/>
            <a:rect l="l" t="t" r="r" b="b"/>
            <a:pathLst>
              <a:path w="476250" h="381000">
                <a:moveTo>
                  <a:pt x="309488" y="156642"/>
                </a:moveTo>
                <a:cubicBezTo>
                  <a:pt x="318567" y="154186"/>
                  <a:pt x="328092" y="158502"/>
                  <a:pt x="332184" y="166911"/>
                </a:cubicBezTo>
                <a:lnTo>
                  <a:pt x="346025" y="194890"/>
                </a:lnTo>
                <a:cubicBezTo>
                  <a:pt x="353690" y="195932"/>
                  <a:pt x="361206" y="198016"/>
                  <a:pt x="368275" y="200918"/>
                </a:cubicBezTo>
                <a:lnTo>
                  <a:pt x="394320" y="183579"/>
                </a:lnTo>
                <a:cubicBezTo>
                  <a:pt x="402134" y="178371"/>
                  <a:pt x="412477" y="179412"/>
                  <a:pt x="419100" y="186035"/>
                </a:cubicBezTo>
                <a:lnTo>
                  <a:pt x="433388" y="200323"/>
                </a:lnTo>
                <a:cubicBezTo>
                  <a:pt x="440010" y="206946"/>
                  <a:pt x="441052" y="217363"/>
                  <a:pt x="435843" y="225103"/>
                </a:cubicBezTo>
                <a:lnTo>
                  <a:pt x="418505" y="251073"/>
                </a:lnTo>
                <a:cubicBezTo>
                  <a:pt x="419919" y="254571"/>
                  <a:pt x="421184" y="258217"/>
                  <a:pt x="422225" y="262012"/>
                </a:cubicBezTo>
                <a:cubicBezTo>
                  <a:pt x="423267" y="265807"/>
                  <a:pt x="423937" y="269528"/>
                  <a:pt x="424458" y="273323"/>
                </a:cubicBezTo>
                <a:lnTo>
                  <a:pt x="452512" y="287164"/>
                </a:lnTo>
                <a:cubicBezTo>
                  <a:pt x="460921" y="291331"/>
                  <a:pt x="465237" y="300856"/>
                  <a:pt x="462781" y="309860"/>
                </a:cubicBezTo>
                <a:lnTo>
                  <a:pt x="457572" y="329357"/>
                </a:lnTo>
                <a:cubicBezTo>
                  <a:pt x="455116" y="338361"/>
                  <a:pt x="446708" y="344463"/>
                  <a:pt x="437331" y="343867"/>
                </a:cubicBezTo>
                <a:lnTo>
                  <a:pt x="406078" y="341858"/>
                </a:lnTo>
                <a:cubicBezTo>
                  <a:pt x="401389" y="347886"/>
                  <a:pt x="395957" y="353467"/>
                  <a:pt x="389781" y="358229"/>
                </a:cubicBezTo>
                <a:lnTo>
                  <a:pt x="391790" y="389409"/>
                </a:lnTo>
                <a:cubicBezTo>
                  <a:pt x="392385" y="398785"/>
                  <a:pt x="386283" y="407268"/>
                  <a:pt x="377279" y="409649"/>
                </a:cubicBezTo>
                <a:lnTo>
                  <a:pt x="357783" y="414858"/>
                </a:lnTo>
                <a:cubicBezTo>
                  <a:pt x="348704" y="417314"/>
                  <a:pt x="339254" y="412998"/>
                  <a:pt x="335087" y="404589"/>
                </a:cubicBezTo>
                <a:lnTo>
                  <a:pt x="321246" y="376610"/>
                </a:lnTo>
                <a:cubicBezTo>
                  <a:pt x="313581" y="375568"/>
                  <a:pt x="306065" y="373484"/>
                  <a:pt x="298996" y="370582"/>
                </a:cubicBezTo>
                <a:lnTo>
                  <a:pt x="272951" y="387921"/>
                </a:lnTo>
                <a:cubicBezTo>
                  <a:pt x="265137" y="393129"/>
                  <a:pt x="254794" y="392088"/>
                  <a:pt x="248171" y="385465"/>
                </a:cubicBezTo>
                <a:lnTo>
                  <a:pt x="233883" y="371177"/>
                </a:lnTo>
                <a:cubicBezTo>
                  <a:pt x="227261" y="364554"/>
                  <a:pt x="226219" y="354211"/>
                  <a:pt x="231428" y="346397"/>
                </a:cubicBezTo>
                <a:lnTo>
                  <a:pt x="248766" y="320353"/>
                </a:lnTo>
                <a:cubicBezTo>
                  <a:pt x="247352" y="316855"/>
                  <a:pt x="246087" y="313209"/>
                  <a:pt x="245046" y="309414"/>
                </a:cubicBezTo>
                <a:cubicBezTo>
                  <a:pt x="244004" y="305619"/>
                  <a:pt x="243334" y="301823"/>
                  <a:pt x="242813" y="298103"/>
                </a:cubicBezTo>
                <a:lnTo>
                  <a:pt x="214759" y="284262"/>
                </a:lnTo>
                <a:cubicBezTo>
                  <a:pt x="206350" y="280095"/>
                  <a:pt x="202109" y="270570"/>
                  <a:pt x="204490" y="261565"/>
                </a:cubicBezTo>
                <a:lnTo>
                  <a:pt x="209699" y="242069"/>
                </a:lnTo>
                <a:cubicBezTo>
                  <a:pt x="212154" y="233065"/>
                  <a:pt x="220563" y="226963"/>
                  <a:pt x="229939" y="227558"/>
                </a:cubicBezTo>
                <a:lnTo>
                  <a:pt x="261119" y="229567"/>
                </a:lnTo>
                <a:cubicBezTo>
                  <a:pt x="265807" y="223540"/>
                  <a:pt x="271239" y="217959"/>
                  <a:pt x="277416" y="213196"/>
                </a:cubicBezTo>
                <a:lnTo>
                  <a:pt x="275406" y="182091"/>
                </a:lnTo>
                <a:cubicBezTo>
                  <a:pt x="274811" y="172715"/>
                  <a:pt x="280913" y="164232"/>
                  <a:pt x="289917" y="161851"/>
                </a:cubicBezTo>
                <a:lnTo>
                  <a:pt x="309414" y="156642"/>
                </a:lnTo>
                <a:close/>
                <a:moveTo>
                  <a:pt x="333673" y="253008"/>
                </a:moveTo>
                <a:cubicBezTo>
                  <a:pt x="315602" y="253028"/>
                  <a:pt x="300947" y="267716"/>
                  <a:pt x="300968" y="285787"/>
                </a:cubicBezTo>
                <a:cubicBezTo>
                  <a:pt x="300988" y="303858"/>
                  <a:pt x="315676" y="318513"/>
                  <a:pt x="333747" y="318492"/>
                </a:cubicBezTo>
                <a:cubicBezTo>
                  <a:pt x="351818" y="318472"/>
                  <a:pt x="366473" y="303784"/>
                  <a:pt x="366452" y="285713"/>
                </a:cubicBezTo>
                <a:cubicBezTo>
                  <a:pt x="366432" y="267642"/>
                  <a:pt x="351744" y="252987"/>
                  <a:pt x="333673" y="253008"/>
                </a:cubicBezTo>
                <a:close/>
                <a:moveTo>
                  <a:pt x="167357" y="-33858"/>
                </a:moveTo>
                <a:lnTo>
                  <a:pt x="186854" y="-28649"/>
                </a:lnTo>
                <a:cubicBezTo>
                  <a:pt x="195858" y="-26194"/>
                  <a:pt x="201960" y="-17711"/>
                  <a:pt x="201364" y="-8409"/>
                </a:cubicBezTo>
                <a:lnTo>
                  <a:pt x="199355" y="22696"/>
                </a:lnTo>
                <a:cubicBezTo>
                  <a:pt x="205532" y="27459"/>
                  <a:pt x="210964" y="32965"/>
                  <a:pt x="215652" y="39067"/>
                </a:cubicBezTo>
                <a:lnTo>
                  <a:pt x="246906" y="37058"/>
                </a:lnTo>
                <a:cubicBezTo>
                  <a:pt x="256208" y="36463"/>
                  <a:pt x="264691" y="42565"/>
                  <a:pt x="267146" y="51569"/>
                </a:cubicBezTo>
                <a:lnTo>
                  <a:pt x="272355" y="71065"/>
                </a:lnTo>
                <a:cubicBezTo>
                  <a:pt x="274737" y="80070"/>
                  <a:pt x="270495" y="89595"/>
                  <a:pt x="262086" y="93762"/>
                </a:cubicBezTo>
                <a:lnTo>
                  <a:pt x="234032" y="107603"/>
                </a:lnTo>
                <a:cubicBezTo>
                  <a:pt x="233511" y="111398"/>
                  <a:pt x="232767" y="115193"/>
                  <a:pt x="231800" y="118914"/>
                </a:cubicBezTo>
                <a:cubicBezTo>
                  <a:pt x="230832" y="122634"/>
                  <a:pt x="229493" y="126355"/>
                  <a:pt x="228079" y="129853"/>
                </a:cubicBezTo>
                <a:lnTo>
                  <a:pt x="245418" y="155897"/>
                </a:lnTo>
                <a:cubicBezTo>
                  <a:pt x="250627" y="163711"/>
                  <a:pt x="249585" y="174054"/>
                  <a:pt x="242962" y="180677"/>
                </a:cubicBezTo>
                <a:lnTo>
                  <a:pt x="228674" y="194965"/>
                </a:lnTo>
                <a:cubicBezTo>
                  <a:pt x="222052" y="201588"/>
                  <a:pt x="211708" y="202629"/>
                  <a:pt x="203895" y="197421"/>
                </a:cubicBezTo>
                <a:lnTo>
                  <a:pt x="177850" y="180082"/>
                </a:lnTo>
                <a:cubicBezTo>
                  <a:pt x="170780" y="182984"/>
                  <a:pt x="163264" y="185068"/>
                  <a:pt x="155600" y="186110"/>
                </a:cubicBezTo>
                <a:lnTo>
                  <a:pt x="141759" y="214089"/>
                </a:lnTo>
                <a:cubicBezTo>
                  <a:pt x="137592" y="222498"/>
                  <a:pt x="128067" y="226740"/>
                  <a:pt x="119063" y="224358"/>
                </a:cubicBezTo>
                <a:lnTo>
                  <a:pt x="99566" y="219149"/>
                </a:lnTo>
                <a:cubicBezTo>
                  <a:pt x="90488" y="216694"/>
                  <a:pt x="84460" y="208211"/>
                  <a:pt x="85055" y="198909"/>
                </a:cubicBezTo>
                <a:lnTo>
                  <a:pt x="87064" y="167729"/>
                </a:lnTo>
                <a:cubicBezTo>
                  <a:pt x="80888" y="162967"/>
                  <a:pt x="75456" y="157460"/>
                  <a:pt x="70768" y="151358"/>
                </a:cubicBezTo>
                <a:lnTo>
                  <a:pt x="39514" y="153367"/>
                </a:lnTo>
                <a:cubicBezTo>
                  <a:pt x="30212" y="153963"/>
                  <a:pt x="21729" y="147861"/>
                  <a:pt x="19273" y="138857"/>
                </a:cubicBezTo>
                <a:lnTo>
                  <a:pt x="14064" y="119360"/>
                </a:lnTo>
                <a:cubicBezTo>
                  <a:pt x="11683" y="110356"/>
                  <a:pt x="15925" y="100831"/>
                  <a:pt x="24333" y="96664"/>
                </a:cubicBezTo>
                <a:lnTo>
                  <a:pt x="52388" y="82823"/>
                </a:lnTo>
                <a:cubicBezTo>
                  <a:pt x="52908" y="79028"/>
                  <a:pt x="53653" y="75307"/>
                  <a:pt x="54620" y="71512"/>
                </a:cubicBezTo>
                <a:cubicBezTo>
                  <a:pt x="55662" y="67717"/>
                  <a:pt x="56852" y="64071"/>
                  <a:pt x="58341" y="60573"/>
                </a:cubicBezTo>
                <a:lnTo>
                  <a:pt x="41002" y="34603"/>
                </a:lnTo>
                <a:cubicBezTo>
                  <a:pt x="35793" y="26789"/>
                  <a:pt x="36835" y="16446"/>
                  <a:pt x="43458" y="9823"/>
                </a:cubicBezTo>
                <a:lnTo>
                  <a:pt x="57745" y="-4465"/>
                </a:lnTo>
                <a:cubicBezTo>
                  <a:pt x="64368" y="-11088"/>
                  <a:pt x="74712" y="-12129"/>
                  <a:pt x="82525" y="-6921"/>
                </a:cubicBezTo>
                <a:lnTo>
                  <a:pt x="108570" y="10418"/>
                </a:lnTo>
                <a:cubicBezTo>
                  <a:pt x="115639" y="7516"/>
                  <a:pt x="123155" y="5432"/>
                  <a:pt x="130820" y="4390"/>
                </a:cubicBezTo>
                <a:lnTo>
                  <a:pt x="144661" y="-23589"/>
                </a:lnTo>
                <a:cubicBezTo>
                  <a:pt x="148828" y="-31998"/>
                  <a:pt x="158279" y="-36240"/>
                  <a:pt x="167357" y="-33858"/>
                </a:cubicBezTo>
                <a:close/>
                <a:moveTo>
                  <a:pt x="143173" y="62508"/>
                </a:moveTo>
                <a:cubicBezTo>
                  <a:pt x="125102" y="62508"/>
                  <a:pt x="110430" y="77179"/>
                  <a:pt x="110430" y="95250"/>
                </a:cubicBezTo>
                <a:cubicBezTo>
                  <a:pt x="110430" y="113321"/>
                  <a:pt x="125102" y="127992"/>
                  <a:pt x="143173" y="127992"/>
                </a:cubicBezTo>
                <a:cubicBezTo>
                  <a:pt x="161244" y="127992"/>
                  <a:pt x="175915" y="113321"/>
                  <a:pt x="175915" y="95250"/>
                </a:cubicBezTo>
                <a:cubicBezTo>
                  <a:pt x="175915" y="77179"/>
                  <a:pt x="161244" y="62508"/>
                  <a:pt x="143173" y="62508"/>
                </a:cubicBezTo>
                <a:close/>
              </a:path>
            </a:pathLst>
          </a:custGeom>
          <a:solidFill>
            <a:srgbClr val="FF8F00"/>
          </a:solidFill>
          <a:ln/>
        </p:spPr>
      </p:sp>
      <p:sp>
        <p:nvSpPr>
          <p:cNvPr id="6" name="Text 3"/>
          <p:cNvSpPr/>
          <p:nvPr/>
        </p:nvSpPr>
        <p:spPr>
          <a:xfrm>
            <a:off x="1136650" y="2339975"/>
            <a:ext cx="26035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Develop AI-guided ARDL-SURE framework</a:t>
            </a:r>
            <a:endParaRPr lang="en-US" sz="1600" dirty="0"/>
          </a:p>
        </p:txBody>
      </p:sp>
      <p:sp>
        <p:nvSpPr>
          <p:cNvPr id="7" name="Shape 4"/>
          <p:cNvSpPr/>
          <p:nvPr/>
        </p:nvSpPr>
        <p:spPr>
          <a:xfrm>
            <a:off x="4250267" y="1504950"/>
            <a:ext cx="3695700" cy="2286000"/>
          </a:xfrm>
          <a:custGeom>
            <a:avLst/>
            <a:gdLst/>
            <a:ahLst/>
            <a:cxnLst/>
            <a:rect l="l" t="t" r="r" b="b"/>
            <a:pathLst>
              <a:path w="3695700" h="2286000">
                <a:moveTo>
                  <a:pt x="101590" y="0"/>
                </a:moveTo>
                <a:lnTo>
                  <a:pt x="3594110" y="0"/>
                </a:lnTo>
                <a:cubicBezTo>
                  <a:pt x="3650217" y="0"/>
                  <a:pt x="3695700" y="45483"/>
                  <a:pt x="3695700" y="101590"/>
                </a:cubicBezTo>
                <a:lnTo>
                  <a:pt x="3695700" y="2184410"/>
                </a:lnTo>
                <a:cubicBezTo>
                  <a:pt x="3695700" y="2240517"/>
                  <a:pt x="3650217" y="2286000"/>
                  <a:pt x="35941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FFC107">
              <a:alpha val="30196"/>
            </a:srgbClr>
          </a:solidFill>
          <a:ln/>
        </p:spPr>
      </p:sp>
      <p:sp>
        <p:nvSpPr>
          <p:cNvPr id="8" name="Shape 5"/>
          <p:cNvSpPr/>
          <p:nvPr/>
        </p:nvSpPr>
        <p:spPr>
          <a:xfrm>
            <a:off x="4504267" y="2454275"/>
            <a:ext cx="381000" cy="381000"/>
          </a:xfrm>
          <a:custGeom>
            <a:avLst/>
            <a:gdLst/>
            <a:ahLst/>
            <a:cxnLst/>
            <a:rect l="l" t="t" r="r" b="b"/>
            <a:pathLst>
              <a:path w="381000" h="381000">
                <a:moveTo>
                  <a:pt x="47625" y="47625"/>
                </a:moveTo>
                <a:cubicBezTo>
                  <a:pt x="47625" y="34454"/>
                  <a:pt x="36984" y="23812"/>
                  <a:pt x="23812" y="23812"/>
                </a:cubicBezTo>
                <a:cubicBezTo>
                  <a:pt x="10641" y="23812"/>
                  <a:pt x="0" y="34454"/>
                  <a:pt x="0" y="47625"/>
                </a:cubicBezTo>
                <a:lnTo>
                  <a:pt x="0" y="297656"/>
                </a:lnTo>
                <a:cubicBezTo>
                  <a:pt x="0" y="330547"/>
                  <a:pt x="26640" y="357188"/>
                  <a:pt x="59531" y="357188"/>
                </a:cubicBezTo>
                <a:lnTo>
                  <a:pt x="357188" y="357188"/>
                </a:lnTo>
                <a:cubicBezTo>
                  <a:pt x="370359" y="357188"/>
                  <a:pt x="381000" y="346546"/>
                  <a:pt x="381000" y="333375"/>
                </a:cubicBezTo>
                <a:cubicBezTo>
                  <a:pt x="381000" y="320204"/>
                  <a:pt x="370359" y="309563"/>
                  <a:pt x="357188" y="309563"/>
                </a:cubicBezTo>
                <a:lnTo>
                  <a:pt x="59531" y="309563"/>
                </a:lnTo>
                <a:cubicBezTo>
                  <a:pt x="52983" y="309563"/>
                  <a:pt x="47625" y="304205"/>
                  <a:pt x="47625" y="297656"/>
                </a:cubicBezTo>
                <a:lnTo>
                  <a:pt x="47625" y="47625"/>
                </a:lnTo>
                <a:close/>
                <a:moveTo>
                  <a:pt x="350193" y="112068"/>
                </a:moveTo>
                <a:cubicBezTo>
                  <a:pt x="359494" y="102766"/>
                  <a:pt x="359494" y="87660"/>
                  <a:pt x="350193" y="78358"/>
                </a:cubicBezTo>
                <a:cubicBezTo>
                  <a:pt x="340891" y="69056"/>
                  <a:pt x="325785" y="69056"/>
                  <a:pt x="316483" y="78358"/>
                </a:cubicBezTo>
                <a:lnTo>
                  <a:pt x="238125" y="156790"/>
                </a:lnTo>
                <a:lnTo>
                  <a:pt x="195411" y="114151"/>
                </a:lnTo>
                <a:cubicBezTo>
                  <a:pt x="186110" y="104849"/>
                  <a:pt x="171004" y="104849"/>
                  <a:pt x="161702" y="114151"/>
                </a:cubicBezTo>
                <a:lnTo>
                  <a:pt x="90264" y="185589"/>
                </a:lnTo>
                <a:cubicBezTo>
                  <a:pt x="80963" y="194890"/>
                  <a:pt x="80963" y="209996"/>
                  <a:pt x="90264" y="219298"/>
                </a:cubicBezTo>
                <a:cubicBezTo>
                  <a:pt x="99566" y="228600"/>
                  <a:pt x="114672" y="228600"/>
                  <a:pt x="123974" y="219298"/>
                </a:cubicBezTo>
                <a:lnTo>
                  <a:pt x="178594" y="164678"/>
                </a:lnTo>
                <a:lnTo>
                  <a:pt x="221307" y="207392"/>
                </a:lnTo>
                <a:cubicBezTo>
                  <a:pt x="230609" y="216694"/>
                  <a:pt x="245715" y="216694"/>
                  <a:pt x="255017" y="207392"/>
                </a:cubicBezTo>
                <a:lnTo>
                  <a:pt x="350267" y="112142"/>
                </a:lnTo>
                <a:close/>
              </a:path>
            </a:pathLst>
          </a:custGeom>
          <a:solidFill>
            <a:srgbClr val="FF8F00"/>
          </a:solidFill>
          <a:ln/>
        </p:spPr>
      </p:sp>
      <p:sp>
        <p:nvSpPr>
          <p:cNvPr id="9" name="Text 6"/>
          <p:cNvSpPr/>
          <p:nvPr/>
        </p:nvSpPr>
        <p:spPr>
          <a:xfrm>
            <a:off x="5132917" y="2339975"/>
            <a:ext cx="26035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Examine 2000-2023 convergence patterns</a:t>
            </a:r>
            <a:endParaRPr lang="en-US" sz="1600" dirty="0"/>
          </a:p>
        </p:txBody>
      </p:sp>
      <p:sp>
        <p:nvSpPr>
          <p:cNvPr id="10" name="Shape 7"/>
          <p:cNvSpPr/>
          <p:nvPr/>
        </p:nvSpPr>
        <p:spPr>
          <a:xfrm>
            <a:off x="8246533" y="1504950"/>
            <a:ext cx="3695700" cy="2286000"/>
          </a:xfrm>
          <a:custGeom>
            <a:avLst/>
            <a:gdLst/>
            <a:ahLst/>
            <a:cxnLst/>
            <a:rect l="l" t="t" r="r" b="b"/>
            <a:pathLst>
              <a:path w="3695700" h="2286000">
                <a:moveTo>
                  <a:pt x="101590" y="0"/>
                </a:moveTo>
                <a:lnTo>
                  <a:pt x="3594110" y="0"/>
                </a:lnTo>
                <a:cubicBezTo>
                  <a:pt x="3650217" y="0"/>
                  <a:pt x="3695700" y="45483"/>
                  <a:pt x="3695700" y="101590"/>
                </a:cubicBezTo>
                <a:lnTo>
                  <a:pt x="3695700" y="2184410"/>
                </a:lnTo>
                <a:cubicBezTo>
                  <a:pt x="3695700" y="2240517"/>
                  <a:pt x="3650217" y="2286000"/>
                  <a:pt x="35941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FFC107">
              <a:alpha val="30196"/>
            </a:srgbClr>
          </a:solidFill>
          <a:ln/>
        </p:spPr>
      </p:sp>
      <p:sp>
        <p:nvSpPr>
          <p:cNvPr id="11" name="Shape 8"/>
          <p:cNvSpPr/>
          <p:nvPr/>
        </p:nvSpPr>
        <p:spPr>
          <a:xfrm>
            <a:off x="8500533" y="2454275"/>
            <a:ext cx="381000" cy="381000"/>
          </a:xfrm>
          <a:custGeom>
            <a:avLst/>
            <a:gdLst/>
            <a:ahLst/>
            <a:cxnLst/>
            <a:rect l="l" t="t" r="r" b="b"/>
            <a:pathLst>
              <a:path w="381000" h="381000">
                <a:moveTo>
                  <a:pt x="190500" y="381000"/>
                </a:moveTo>
                <a:cubicBezTo>
                  <a:pt x="295640" y="381000"/>
                  <a:pt x="381000" y="295640"/>
                  <a:pt x="381000" y="190500"/>
                </a:cubicBezTo>
                <a:cubicBezTo>
                  <a:pt x="381000" y="85360"/>
                  <a:pt x="295640" y="0"/>
                  <a:pt x="190500" y="0"/>
                </a:cubicBezTo>
                <a:cubicBezTo>
                  <a:pt x="85360" y="0"/>
                  <a:pt x="0" y="85360"/>
                  <a:pt x="0" y="190500"/>
                </a:cubicBezTo>
                <a:cubicBezTo>
                  <a:pt x="0" y="295640"/>
                  <a:pt x="85360" y="381000"/>
                  <a:pt x="190500" y="381000"/>
                </a:cubicBezTo>
                <a:close/>
                <a:moveTo>
                  <a:pt x="190500" y="130969"/>
                </a:moveTo>
                <a:cubicBezTo>
                  <a:pt x="177329" y="130969"/>
                  <a:pt x="166688" y="141610"/>
                  <a:pt x="166688" y="154781"/>
                </a:cubicBezTo>
                <a:cubicBezTo>
                  <a:pt x="166688" y="164678"/>
                  <a:pt x="158725" y="172641"/>
                  <a:pt x="148828" y="172641"/>
                </a:cubicBezTo>
                <a:cubicBezTo>
                  <a:pt x="138931" y="172641"/>
                  <a:pt x="130969" y="164678"/>
                  <a:pt x="130969" y="154781"/>
                </a:cubicBezTo>
                <a:cubicBezTo>
                  <a:pt x="130969" y="121890"/>
                  <a:pt x="157609" y="95250"/>
                  <a:pt x="190500" y="95250"/>
                </a:cubicBezTo>
                <a:cubicBezTo>
                  <a:pt x="223391" y="95250"/>
                  <a:pt x="250031" y="121890"/>
                  <a:pt x="250031" y="154781"/>
                </a:cubicBezTo>
                <a:cubicBezTo>
                  <a:pt x="250031" y="189905"/>
                  <a:pt x="223242" y="204787"/>
                  <a:pt x="208359" y="210220"/>
                </a:cubicBezTo>
                <a:lnTo>
                  <a:pt x="208359" y="213047"/>
                </a:lnTo>
                <a:cubicBezTo>
                  <a:pt x="208359" y="222945"/>
                  <a:pt x="200397" y="230907"/>
                  <a:pt x="190500" y="230907"/>
                </a:cubicBezTo>
                <a:cubicBezTo>
                  <a:pt x="180603" y="230907"/>
                  <a:pt x="172641" y="222945"/>
                  <a:pt x="172641" y="213047"/>
                </a:cubicBezTo>
                <a:lnTo>
                  <a:pt x="172641" y="207020"/>
                </a:lnTo>
                <a:cubicBezTo>
                  <a:pt x="172641" y="191765"/>
                  <a:pt x="183654" y="180826"/>
                  <a:pt x="195039" y="177105"/>
                </a:cubicBezTo>
                <a:cubicBezTo>
                  <a:pt x="199802" y="175543"/>
                  <a:pt x="204862" y="173013"/>
                  <a:pt x="208583" y="169441"/>
                </a:cubicBezTo>
                <a:cubicBezTo>
                  <a:pt x="211782" y="166315"/>
                  <a:pt x="214313" y="161999"/>
                  <a:pt x="214313" y="154856"/>
                </a:cubicBezTo>
                <a:cubicBezTo>
                  <a:pt x="214313" y="141684"/>
                  <a:pt x="203671" y="131043"/>
                  <a:pt x="190500" y="131043"/>
                </a:cubicBezTo>
                <a:close/>
                <a:moveTo>
                  <a:pt x="166688" y="273844"/>
                </a:moveTo>
                <a:cubicBezTo>
                  <a:pt x="166688" y="260701"/>
                  <a:pt x="177358" y="250031"/>
                  <a:pt x="190500" y="250031"/>
                </a:cubicBezTo>
                <a:cubicBezTo>
                  <a:pt x="203642" y="250031"/>
                  <a:pt x="214313" y="260701"/>
                  <a:pt x="214313" y="273844"/>
                </a:cubicBezTo>
                <a:cubicBezTo>
                  <a:pt x="214313" y="286986"/>
                  <a:pt x="203642" y="297656"/>
                  <a:pt x="190500" y="297656"/>
                </a:cubicBezTo>
                <a:cubicBezTo>
                  <a:pt x="177358" y="297656"/>
                  <a:pt x="166688" y="286986"/>
                  <a:pt x="166688" y="273844"/>
                </a:cubicBezTo>
                <a:close/>
              </a:path>
            </a:pathLst>
          </a:custGeom>
          <a:solidFill>
            <a:srgbClr val="FF8F00"/>
          </a:solidFill>
          <a:ln/>
        </p:spPr>
      </p:sp>
      <p:sp>
        <p:nvSpPr>
          <p:cNvPr id="12" name="Text 9"/>
          <p:cNvSpPr/>
          <p:nvPr/>
        </p:nvSpPr>
        <p:spPr>
          <a:xfrm>
            <a:off x="9129183" y="2339975"/>
            <a:ext cx="26035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Assess monetary-union feasibility</a:t>
            </a:r>
            <a:endParaRPr lang="en-US" sz="1600" dirty="0"/>
          </a:p>
        </p:txBody>
      </p:sp>
      <p:sp>
        <p:nvSpPr>
          <p:cNvPr id="13" name="Shape 10"/>
          <p:cNvSpPr/>
          <p:nvPr/>
        </p:nvSpPr>
        <p:spPr>
          <a:xfrm>
            <a:off x="254000" y="3987800"/>
            <a:ext cx="3695700" cy="2286000"/>
          </a:xfrm>
          <a:custGeom>
            <a:avLst/>
            <a:gdLst/>
            <a:ahLst/>
            <a:cxnLst/>
            <a:rect l="l" t="t" r="r" b="b"/>
            <a:pathLst>
              <a:path w="3695700" h="2286000">
                <a:moveTo>
                  <a:pt x="101590" y="0"/>
                </a:moveTo>
                <a:lnTo>
                  <a:pt x="3594110" y="0"/>
                </a:lnTo>
                <a:cubicBezTo>
                  <a:pt x="3650217" y="0"/>
                  <a:pt x="3695700" y="45483"/>
                  <a:pt x="3695700" y="101590"/>
                </a:cubicBezTo>
                <a:lnTo>
                  <a:pt x="3695700" y="2184410"/>
                </a:lnTo>
                <a:cubicBezTo>
                  <a:pt x="3695700" y="2240517"/>
                  <a:pt x="3650217" y="2286000"/>
                  <a:pt x="35941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FFC107">
              <a:alpha val="30196"/>
            </a:srgbClr>
          </a:solidFill>
          <a:ln/>
        </p:spPr>
      </p:sp>
      <p:sp>
        <p:nvSpPr>
          <p:cNvPr id="14" name="Shape 11"/>
          <p:cNvSpPr/>
          <p:nvPr/>
        </p:nvSpPr>
        <p:spPr>
          <a:xfrm>
            <a:off x="508000" y="4937125"/>
            <a:ext cx="381000" cy="381000"/>
          </a:xfrm>
          <a:custGeom>
            <a:avLst/>
            <a:gdLst/>
            <a:ahLst/>
            <a:cxnLst/>
            <a:rect l="l" t="t" r="r" b="b"/>
            <a:pathLst>
              <a:path w="381000" h="381000">
                <a:moveTo>
                  <a:pt x="47625" y="23812"/>
                </a:moveTo>
                <a:cubicBezTo>
                  <a:pt x="21357" y="23812"/>
                  <a:pt x="0" y="45169"/>
                  <a:pt x="0" y="71438"/>
                </a:cubicBezTo>
                <a:lnTo>
                  <a:pt x="0" y="261938"/>
                </a:lnTo>
                <a:cubicBezTo>
                  <a:pt x="0" y="288206"/>
                  <a:pt x="21357" y="309563"/>
                  <a:pt x="47625" y="309563"/>
                </a:cubicBezTo>
                <a:lnTo>
                  <a:pt x="154781" y="309563"/>
                </a:lnTo>
                <a:lnTo>
                  <a:pt x="142875" y="345281"/>
                </a:lnTo>
                <a:lnTo>
                  <a:pt x="89297" y="345281"/>
                </a:lnTo>
                <a:cubicBezTo>
                  <a:pt x="79400" y="345281"/>
                  <a:pt x="71438" y="353244"/>
                  <a:pt x="71438" y="363141"/>
                </a:cubicBezTo>
                <a:cubicBezTo>
                  <a:pt x="71438" y="373038"/>
                  <a:pt x="79400" y="381000"/>
                  <a:pt x="89297" y="381000"/>
                </a:cubicBezTo>
                <a:lnTo>
                  <a:pt x="291703" y="381000"/>
                </a:lnTo>
                <a:cubicBezTo>
                  <a:pt x="301600" y="381000"/>
                  <a:pt x="309563" y="373038"/>
                  <a:pt x="309563" y="363141"/>
                </a:cubicBezTo>
                <a:cubicBezTo>
                  <a:pt x="309563" y="353244"/>
                  <a:pt x="301600" y="345281"/>
                  <a:pt x="291703" y="345281"/>
                </a:cubicBezTo>
                <a:lnTo>
                  <a:pt x="238125" y="345281"/>
                </a:lnTo>
                <a:lnTo>
                  <a:pt x="226219" y="309563"/>
                </a:lnTo>
                <a:lnTo>
                  <a:pt x="333375" y="309563"/>
                </a:lnTo>
                <a:cubicBezTo>
                  <a:pt x="359643" y="309563"/>
                  <a:pt x="381000" y="288206"/>
                  <a:pt x="381000" y="261938"/>
                </a:cubicBezTo>
                <a:lnTo>
                  <a:pt x="381000" y="71438"/>
                </a:lnTo>
                <a:cubicBezTo>
                  <a:pt x="381000" y="45169"/>
                  <a:pt x="359643" y="23812"/>
                  <a:pt x="333375" y="23812"/>
                </a:cubicBezTo>
                <a:lnTo>
                  <a:pt x="47625" y="23812"/>
                </a:lnTo>
                <a:close/>
                <a:moveTo>
                  <a:pt x="71438" y="71438"/>
                </a:moveTo>
                <a:lnTo>
                  <a:pt x="309563" y="71438"/>
                </a:lnTo>
                <a:cubicBezTo>
                  <a:pt x="322734" y="71438"/>
                  <a:pt x="333375" y="82079"/>
                  <a:pt x="333375" y="95250"/>
                </a:cubicBezTo>
                <a:lnTo>
                  <a:pt x="333375" y="214313"/>
                </a:lnTo>
                <a:cubicBezTo>
                  <a:pt x="333375" y="227484"/>
                  <a:pt x="322734" y="238125"/>
                  <a:pt x="309563" y="238125"/>
                </a:cubicBezTo>
                <a:lnTo>
                  <a:pt x="71438" y="238125"/>
                </a:lnTo>
                <a:cubicBezTo>
                  <a:pt x="58266" y="238125"/>
                  <a:pt x="47625" y="227484"/>
                  <a:pt x="47625" y="214313"/>
                </a:cubicBezTo>
                <a:lnTo>
                  <a:pt x="47625" y="95250"/>
                </a:lnTo>
                <a:cubicBezTo>
                  <a:pt x="47625" y="82079"/>
                  <a:pt x="58266" y="71438"/>
                  <a:pt x="71438" y="71438"/>
                </a:cubicBezTo>
                <a:close/>
              </a:path>
            </a:pathLst>
          </a:custGeom>
          <a:solidFill>
            <a:srgbClr val="FF8F00"/>
          </a:solidFill>
          <a:ln/>
        </p:spPr>
      </p:sp>
      <p:sp>
        <p:nvSpPr>
          <p:cNvPr id="15" name="Text 12"/>
          <p:cNvSpPr/>
          <p:nvPr/>
        </p:nvSpPr>
        <p:spPr>
          <a:xfrm>
            <a:off x="1136650" y="4822825"/>
            <a:ext cx="26035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Demonstrate STATA 11 implementation</a:t>
            </a:r>
            <a:endParaRPr lang="en-US" sz="1600" dirty="0"/>
          </a:p>
        </p:txBody>
      </p:sp>
      <p:sp>
        <p:nvSpPr>
          <p:cNvPr id="16" name="Shape 13"/>
          <p:cNvSpPr/>
          <p:nvPr/>
        </p:nvSpPr>
        <p:spPr>
          <a:xfrm>
            <a:off x="4250267" y="3987800"/>
            <a:ext cx="7683500" cy="2286000"/>
          </a:xfrm>
          <a:custGeom>
            <a:avLst/>
            <a:gdLst/>
            <a:ahLst/>
            <a:cxnLst/>
            <a:rect l="l" t="t" r="r" b="b"/>
            <a:pathLst>
              <a:path w="7683500" h="2286000">
                <a:moveTo>
                  <a:pt x="101590" y="0"/>
                </a:moveTo>
                <a:lnTo>
                  <a:pt x="7581910" y="0"/>
                </a:lnTo>
                <a:cubicBezTo>
                  <a:pt x="7638017" y="0"/>
                  <a:pt x="7683500" y="45483"/>
                  <a:pt x="7683500" y="101590"/>
                </a:cubicBezTo>
                <a:lnTo>
                  <a:pt x="7683500" y="2184410"/>
                </a:lnTo>
                <a:cubicBezTo>
                  <a:pt x="7683500" y="2240517"/>
                  <a:pt x="7638017" y="2286000"/>
                  <a:pt x="7581910" y="2286000"/>
                </a:cubicBezTo>
                <a:lnTo>
                  <a:pt x="101590" y="2286000"/>
                </a:lnTo>
                <a:cubicBezTo>
                  <a:pt x="45483" y="2286000"/>
                  <a:pt x="0" y="2240517"/>
                  <a:pt x="0" y="2184410"/>
                </a:cubicBezTo>
                <a:lnTo>
                  <a:pt x="0" y="101590"/>
                </a:lnTo>
                <a:cubicBezTo>
                  <a:pt x="0" y="45521"/>
                  <a:pt x="45521" y="0"/>
                  <a:pt x="101590" y="0"/>
                </a:cubicBezTo>
                <a:close/>
              </a:path>
            </a:pathLst>
          </a:custGeom>
          <a:solidFill>
            <a:srgbClr val="FFC107">
              <a:alpha val="30196"/>
            </a:srgbClr>
          </a:solidFill>
          <a:ln/>
        </p:spPr>
      </p:sp>
      <p:sp>
        <p:nvSpPr>
          <p:cNvPr id="17" name="Shape 14"/>
          <p:cNvSpPr/>
          <p:nvPr/>
        </p:nvSpPr>
        <p:spPr>
          <a:xfrm>
            <a:off x="4567767" y="4937125"/>
            <a:ext cx="285750" cy="381000"/>
          </a:xfrm>
          <a:custGeom>
            <a:avLst/>
            <a:gdLst/>
            <a:ahLst/>
            <a:cxnLst/>
            <a:rect l="l" t="t" r="r" b="b"/>
            <a:pathLst>
              <a:path w="285750" h="381000">
                <a:moveTo>
                  <a:pt x="217959" y="285750"/>
                </a:moveTo>
                <a:cubicBezTo>
                  <a:pt x="223391" y="269156"/>
                  <a:pt x="234255" y="254124"/>
                  <a:pt x="246534" y="241176"/>
                </a:cubicBezTo>
                <a:cubicBezTo>
                  <a:pt x="270867" y="215578"/>
                  <a:pt x="285750" y="180975"/>
                  <a:pt x="285750" y="142875"/>
                </a:cubicBezTo>
                <a:cubicBezTo>
                  <a:pt x="285750" y="63996"/>
                  <a:pt x="221754" y="0"/>
                  <a:pt x="142875" y="0"/>
                </a:cubicBezTo>
                <a:cubicBezTo>
                  <a:pt x="63996" y="0"/>
                  <a:pt x="0" y="63996"/>
                  <a:pt x="0" y="142875"/>
                </a:cubicBezTo>
                <a:cubicBezTo>
                  <a:pt x="0" y="180975"/>
                  <a:pt x="14883" y="215578"/>
                  <a:pt x="39216" y="241176"/>
                </a:cubicBezTo>
                <a:cubicBezTo>
                  <a:pt x="51495" y="254124"/>
                  <a:pt x="62433" y="269156"/>
                  <a:pt x="67791" y="285750"/>
                </a:cubicBezTo>
                <a:lnTo>
                  <a:pt x="217884" y="285750"/>
                </a:lnTo>
                <a:close/>
                <a:moveTo>
                  <a:pt x="214313" y="321469"/>
                </a:moveTo>
                <a:lnTo>
                  <a:pt x="71438" y="321469"/>
                </a:lnTo>
                <a:lnTo>
                  <a:pt x="71438" y="333375"/>
                </a:lnTo>
                <a:cubicBezTo>
                  <a:pt x="71438" y="366266"/>
                  <a:pt x="98078" y="392906"/>
                  <a:pt x="130969" y="392906"/>
                </a:cubicBezTo>
                <a:lnTo>
                  <a:pt x="154781" y="392906"/>
                </a:lnTo>
                <a:cubicBezTo>
                  <a:pt x="187672" y="392906"/>
                  <a:pt x="214313" y="366266"/>
                  <a:pt x="214313" y="333375"/>
                </a:cubicBezTo>
                <a:lnTo>
                  <a:pt x="214313" y="321469"/>
                </a:lnTo>
                <a:close/>
                <a:moveTo>
                  <a:pt x="136922" y="83344"/>
                </a:moveTo>
                <a:cubicBezTo>
                  <a:pt x="107305" y="83344"/>
                  <a:pt x="83344" y="107305"/>
                  <a:pt x="83344" y="136922"/>
                </a:cubicBezTo>
                <a:cubicBezTo>
                  <a:pt x="83344" y="146819"/>
                  <a:pt x="75381" y="154781"/>
                  <a:pt x="65484" y="154781"/>
                </a:cubicBezTo>
                <a:cubicBezTo>
                  <a:pt x="55587" y="154781"/>
                  <a:pt x="47625" y="146819"/>
                  <a:pt x="47625" y="136922"/>
                </a:cubicBezTo>
                <a:cubicBezTo>
                  <a:pt x="47625" y="87585"/>
                  <a:pt x="87585" y="47625"/>
                  <a:pt x="136922" y="47625"/>
                </a:cubicBezTo>
                <a:cubicBezTo>
                  <a:pt x="146819" y="47625"/>
                  <a:pt x="154781" y="55587"/>
                  <a:pt x="154781" y="65484"/>
                </a:cubicBezTo>
                <a:cubicBezTo>
                  <a:pt x="154781" y="75381"/>
                  <a:pt x="146819" y="83344"/>
                  <a:pt x="136922" y="83344"/>
                </a:cubicBezTo>
                <a:close/>
              </a:path>
            </a:pathLst>
          </a:custGeom>
          <a:solidFill>
            <a:srgbClr val="FF8F00"/>
          </a:solidFill>
          <a:ln/>
        </p:spPr>
      </p:sp>
      <p:sp>
        <p:nvSpPr>
          <p:cNvPr id="18" name="Text 15"/>
          <p:cNvSpPr/>
          <p:nvPr/>
        </p:nvSpPr>
        <p:spPr>
          <a:xfrm>
            <a:off x="5164667" y="4975225"/>
            <a:ext cx="67945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Deliver evidence-based policy guidance for West African integration</a:t>
            </a:r>
            <a:endParaRPr lang="en-US" sz="1600"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9F4DF"/>
        </a:solidFill>
        <a:effectLst/>
      </p:bgPr>
    </p:bg>
    <p:spTree>
      <p:nvGrpSpPr>
        <p:cNvPr id="1" name=""/>
        <p:cNvGrpSpPr/>
        <p:nvPr/>
      </p:nvGrpSpPr>
      <p:grpSpPr>
        <a:xfrm>
          <a:off x="0" y="0"/>
          <a:ext cx="0" cy="0"/>
          <a:chOff x="0" y="0"/>
          <a:chExt cx="0" cy="0"/>
        </a:xfrm>
      </p:grpSpPr>
      <p:sp>
        <p:nvSpPr>
          <p:cNvPr id="2" name="Shape 0"/>
          <p:cNvSpPr/>
          <p:nvPr/>
        </p:nvSpPr>
        <p:spPr>
          <a:xfrm>
            <a:off x="8001000" y="-27305"/>
            <a:ext cx="4191000" cy="6885305"/>
          </a:xfrm>
          <a:prstGeom prst="rect">
            <a:avLst/>
          </a:prstGeom>
          <a:solidFill>
            <a:srgbClr val="F7941F"/>
          </a:solidFill>
          <a:ln/>
        </p:spPr>
      </p:sp>
      <p:sp>
        <p:nvSpPr>
          <p:cNvPr id="3" name="Text 1"/>
          <p:cNvSpPr/>
          <p:nvPr/>
        </p:nvSpPr>
        <p:spPr>
          <a:xfrm>
            <a:off x="8001000" y="-27305"/>
            <a:ext cx="4191000" cy="6885305"/>
          </a:xfrm>
          <a:prstGeom prst="rect">
            <a:avLst/>
          </a:prstGeom>
          <a:noFill/>
          <a:ln/>
        </p:spPr>
        <p:txBody>
          <a:bodyPr wrap="square" lIns="0" tIns="0" rIns="0" bIns="0" rtlCol="0" anchor="t"/>
          <a:lstStyle/>
          <a:p>
            <a:pPr marL="0" indent="0">
              <a:lnSpc>
                <a:spcPct val="100000"/>
              </a:lnSpc>
              <a:buNone/>
            </a:pPr>
            <a:endParaRPr lang="en-US" sz="1600" dirty="0"/>
          </a:p>
        </p:txBody>
      </p:sp>
      <p:sp>
        <p:nvSpPr>
          <p:cNvPr id="4" name="Text 2"/>
          <p:cNvSpPr/>
          <p:nvPr/>
        </p:nvSpPr>
        <p:spPr>
          <a:xfrm>
            <a:off x="-208538" y="-1151175"/>
            <a:ext cx="12400538" cy="9160349"/>
          </a:xfrm>
          <a:prstGeom prst="rect">
            <a:avLst/>
          </a:prstGeom>
          <a:noFill/>
          <a:ln/>
        </p:spPr>
        <p:txBody>
          <a:bodyPr wrap="square" lIns="0" tIns="0" rIns="0" bIns="0" rtlCol="0" anchor="t"/>
          <a:lstStyle/>
          <a:p>
            <a:pPr marL="0" indent="0" algn="l">
              <a:lnSpc>
                <a:spcPct val="100000"/>
              </a:lnSpc>
              <a:buNone/>
            </a:pPr>
            <a:r>
              <a:rPr lang="en-US" sz="55000" dirty="0">
                <a:solidFill>
                  <a:srgbClr val="7F27FF"/>
                </a:solidFill>
                <a:latin typeface="苹方-简" pitchFamily="34" charset="0"/>
                <a:ea typeface="苹方-简" pitchFamily="34" charset="-122"/>
                <a:cs typeface="苹方-简" pitchFamily="34" charset="-120"/>
              </a:rPr>
              <a:t>02</a:t>
            </a:r>
            <a:endParaRPr lang="en-US" sz="1600" dirty="0"/>
          </a:p>
        </p:txBody>
      </p:sp>
      <p:sp>
        <p:nvSpPr>
          <p:cNvPr id="5" name="Text 3"/>
          <p:cNvSpPr/>
          <p:nvPr/>
        </p:nvSpPr>
        <p:spPr>
          <a:xfrm>
            <a:off x="5820410" y="5558790"/>
            <a:ext cx="5840730" cy="1206500"/>
          </a:xfrm>
          <a:prstGeom prst="rect">
            <a:avLst/>
          </a:prstGeom>
          <a:noFill/>
          <a:ln/>
        </p:spPr>
        <p:txBody>
          <a:bodyPr wrap="square" lIns="0" tIns="0" rIns="0" bIns="0" rtlCol="0" anchor="t"/>
          <a:lstStyle/>
          <a:p>
            <a:pPr marL="0" indent="0" algn="r">
              <a:lnSpc>
                <a:spcPct val="100000"/>
              </a:lnSpc>
              <a:buNone/>
            </a:pPr>
            <a:r>
              <a:rPr lang="en-US" sz="3000" b="1" dirty="0">
                <a:solidFill>
                  <a:srgbClr val="7F27FF"/>
                </a:solidFill>
                <a:latin typeface="苹方-简" pitchFamily="34" charset="0"/>
                <a:ea typeface="苹方-简" pitchFamily="34" charset="-122"/>
                <a:cs typeface="苹方-简" pitchFamily="34" charset="-120"/>
              </a:rPr>
              <a:t>Theory &amp; Lit</a:t>
            </a:r>
            <a:endParaRPr lang="en-US" sz="1600" dirty="0"/>
          </a:p>
        </p:txBody>
      </p:sp>
      <p:pic>
        <p:nvPicPr>
          <p:cNvPr id="6" name="Image 0" descr="https://kimi-img.moonshot.cn/pub/slides/slides_tmpl/image/25-09-02-14:45:43-d2r955pe3tpg8rchus10.png"/>
          <p:cNvPicPr>
            <a:picLocks noChangeAspect="1"/>
          </p:cNvPicPr>
          <p:nvPr/>
        </p:nvPicPr>
        <p:blipFill>
          <a:blip r:embed="rId3"/>
          <a:stretch>
            <a:fillRect/>
          </a:stretch>
        </p:blipFill>
        <p:spPr>
          <a:xfrm>
            <a:off x="10047605" y="340360"/>
            <a:ext cx="1895475" cy="1895475"/>
          </a:xfrm>
          <a:prstGeom prst="rect">
            <a:avLst/>
          </a:prstGeom>
        </p:spPr>
      </p:pic>
      <p:pic>
        <p:nvPicPr>
          <p:cNvPr id="7" name="Image 1" descr="https://kimi-img.moonshot.cn/pub/slides/slides_tmpl/image/25-09-02-14:45:44-d2r9561e3tpg8rchus20.png"/>
          <p:cNvPicPr>
            <a:picLocks noChangeAspect="1"/>
          </p:cNvPicPr>
          <p:nvPr/>
        </p:nvPicPr>
        <p:blipFill>
          <a:blip r:embed="rId4"/>
          <a:stretch>
            <a:fillRect/>
          </a:stretch>
        </p:blipFill>
        <p:spPr>
          <a:xfrm>
            <a:off x="1934210" y="1224915"/>
            <a:ext cx="655955" cy="655955"/>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9-02-14:45:44-d2r9561e3tpg8rchus30.jpg"/>
          <p:cNvPicPr>
            <a:picLocks noChangeAspect="1"/>
          </p:cNvPicPr>
          <p:nvPr/>
        </p:nvPicPr>
        <p:blipFill>
          <a:blip r:embed="rId3"/>
          <a:stretch>
            <a:fillRect/>
          </a:stretch>
        </p:blipFill>
        <p:spPr>
          <a:xfrm>
            <a:off x="635" y="-1270"/>
            <a:ext cx="12191365" cy="6860540"/>
          </a:xfrm>
          <a:prstGeom prst="rect">
            <a:avLst/>
          </a:prstGeom>
        </p:spPr>
      </p:pic>
      <p:sp>
        <p:nvSpPr>
          <p:cNvPr id="3" name="Text 0"/>
          <p:cNvSpPr/>
          <p:nvPr/>
        </p:nvSpPr>
        <p:spPr>
          <a:xfrm>
            <a:off x="254000" y="254000"/>
            <a:ext cx="6045200" cy="508000"/>
          </a:xfrm>
          <a:prstGeom prst="rect">
            <a:avLst/>
          </a:prstGeom>
          <a:noFill/>
          <a:ln/>
        </p:spPr>
        <p:txBody>
          <a:bodyPr wrap="square" lIns="0" tIns="0" rIns="0" bIns="0" rtlCol="0" anchor="ctr"/>
          <a:lstStyle/>
          <a:p>
            <a:pPr marL="0" indent="0">
              <a:lnSpc>
                <a:spcPct val="90000"/>
              </a:lnSpc>
              <a:buNone/>
            </a:pPr>
            <a:r>
              <a:rPr lang="en-US" sz="3600" dirty="0">
                <a:solidFill>
                  <a:srgbClr val="FF8F00"/>
                </a:solidFill>
                <a:latin typeface="Noto Sans SC" pitchFamily="34" charset="0"/>
                <a:ea typeface="Noto Sans SC" pitchFamily="34" charset="-122"/>
                <a:cs typeface="Noto Sans SC" pitchFamily="34" charset="-120"/>
              </a:rPr>
              <a:t>Optimum Currency Area</a:t>
            </a:r>
            <a:endParaRPr lang="en-US" sz="1600" dirty="0"/>
          </a:p>
        </p:txBody>
      </p:sp>
      <p:sp>
        <p:nvSpPr>
          <p:cNvPr id="4" name="Text 1"/>
          <p:cNvSpPr/>
          <p:nvPr/>
        </p:nvSpPr>
        <p:spPr>
          <a:xfrm>
            <a:off x="254000" y="965200"/>
            <a:ext cx="5537200" cy="1066800"/>
          </a:xfrm>
          <a:prstGeom prst="rect">
            <a:avLst/>
          </a:prstGeom>
          <a:noFill/>
          <a:ln/>
        </p:spPr>
        <p:txBody>
          <a:bodyPr wrap="square" lIns="0" tIns="0" rIns="0" bIns="0" rtlCol="0" anchor="ctr"/>
          <a:lstStyle/>
          <a:p>
            <a:pPr marL="0" indent="0">
              <a:lnSpc>
                <a:spcPct val="130000"/>
              </a:lnSpc>
              <a:buNone/>
            </a:pPr>
            <a:r>
              <a:rPr lang="en-US" sz="1800" dirty="0">
                <a:solidFill>
                  <a:srgbClr val="333333"/>
                </a:solidFill>
                <a:latin typeface="MiSans" pitchFamily="34" charset="0"/>
                <a:ea typeface="MiSans" pitchFamily="34" charset="-122"/>
                <a:cs typeface="MiSans" pitchFamily="34" charset="-120"/>
              </a:rPr>
              <a:t>The theoretical benchmark by Mundell, McKinnon, and Kenen outlines pre-conditions for a viable currency union, guiding WAMZ's evaluation.</a:t>
            </a:r>
            <a:endParaRPr lang="en-US" sz="1600" dirty="0"/>
          </a:p>
        </p:txBody>
      </p:sp>
      <p:sp>
        <p:nvSpPr>
          <p:cNvPr id="5" name="Shape 2"/>
          <p:cNvSpPr/>
          <p:nvPr/>
        </p:nvSpPr>
        <p:spPr>
          <a:xfrm>
            <a:off x="6096000" y="254000"/>
            <a:ext cx="2819400" cy="1917700"/>
          </a:xfrm>
          <a:custGeom>
            <a:avLst/>
            <a:gdLst/>
            <a:ahLst/>
            <a:cxnLst/>
            <a:rect l="l" t="t" r="r" b="b"/>
            <a:pathLst>
              <a:path w="2819400" h="1917700">
                <a:moveTo>
                  <a:pt x="101600" y="0"/>
                </a:moveTo>
                <a:lnTo>
                  <a:pt x="2717800" y="0"/>
                </a:lnTo>
                <a:cubicBezTo>
                  <a:pt x="2773912" y="0"/>
                  <a:pt x="2819400" y="45488"/>
                  <a:pt x="2819400" y="101600"/>
                </a:cubicBezTo>
                <a:lnTo>
                  <a:pt x="2819400" y="1816100"/>
                </a:lnTo>
                <a:cubicBezTo>
                  <a:pt x="2819400" y="1872212"/>
                  <a:pt x="2773912" y="1917700"/>
                  <a:pt x="2717800" y="1917700"/>
                </a:cubicBezTo>
                <a:lnTo>
                  <a:pt x="101600" y="1917700"/>
                </a:lnTo>
                <a:cubicBezTo>
                  <a:pt x="45488" y="1917700"/>
                  <a:pt x="0" y="1872212"/>
                  <a:pt x="0" y="1816100"/>
                </a:cubicBezTo>
                <a:lnTo>
                  <a:pt x="0" y="101600"/>
                </a:lnTo>
                <a:cubicBezTo>
                  <a:pt x="0" y="45525"/>
                  <a:pt x="45525" y="0"/>
                  <a:pt x="101600" y="0"/>
                </a:cubicBezTo>
                <a:close/>
              </a:path>
            </a:pathLst>
          </a:custGeom>
          <a:solidFill>
            <a:srgbClr val="FFC107">
              <a:alpha val="30196"/>
            </a:srgbClr>
          </a:solidFill>
          <a:ln/>
        </p:spPr>
      </p:sp>
      <p:sp>
        <p:nvSpPr>
          <p:cNvPr id="6" name="Shape 3"/>
          <p:cNvSpPr/>
          <p:nvPr/>
        </p:nvSpPr>
        <p:spPr>
          <a:xfrm>
            <a:off x="6419850" y="1064684"/>
            <a:ext cx="266700" cy="304800"/>
          </a:xfrm>
          <a:custGeom>
            <a:avLst/>
            <a:gdLst/>
            <a:ahLst/>
            <a:cxnLst/>
            <a:rect l="l" t="t" r="r" b="b"/>
            <a:pathLst>
              <a:path w="266700" h="304800">
                <a:moveTo>
                  <a:pt x="201692" y="-5894"/>
                </a:moveTo>
                <a:cubicBezTo>
                  <a:pt x="208776" y="-774"/>
                  <a:pt x="211395" y="8513"/>
                  <a:pt x="208181" y="16609"/>
                </a:cubicBezTo>
                <a:lnTo>
                  <a:pt x="161508" y="133350"/>
                </a:lnTo>
                <a:lnTo>
                  <a:pt x="247650" y="133350"/>
                </a:lnTo>
                <a:cubicBezTo>
                  <a:pt x="255687" y="133350"/>
                  <a:pt x="262830" y="138351"/>
                  <a:pt x="265569" y="145911"/>
                </a:cubicBezTo>
                <a:cubicBezTo>
                  <a:pt x="268307" y="153472"/>
                  <a:pt x="265986" y="161925"/>
                  <a:pt x="259854" y="167045"/>
                </a:cubicBezTo>
                <a:lnTo>
                  <a:pt x="88404" y="309920"/>
                </a:lnTo>
                <a:cubicBezTo>
                  <a:pt x="81677" y="315516"/>
                  <a:pt x="72092" y="315813"/>
                  <a:pt x="65008" y="310694"/>
                </a:cubicBezTo>
                <a:cubicBezTo>
                  <a:pt x="57924" y="305574"/>
                  <a:pt x="55305" y="296287"/>
                  <a:pt x="58519" y="288191"/>
                </a:cubicBezTo>
                <a:lnTo>
                  <a:pt x="105192" y="171450"/>
                </a:lnTo>
                <a:lnTo>
                  <a:pt x="19050" y="171450"/>
                </a:lnTo>
                <a:cubicBezTo>
                  <a:pt x="11013" y="171450"/>
                  <a:pt x="3870" y="166449"/>
                  <a:pt x="1131" y="158889"/>
                </a:cubicBezTo>
                <a:cubicBezTo>
                  <a:pt x="-1607" y="151328"/>
                  <a:pt x="714" y="142875"/>
                  <a:pt x="6846" y="137755"/>
                </a:cubicBezTo>
                <a:lnTo>
                  <a:pt x="178296" y="-5120"/>
                </a:lnTo>
                <a:cubicBezTo>
                  <a:pt x="185023" y="-10716"/>
                  <a:pt x="194608" y="-11013"/>
                  <a:pt x="201692" y="-5894"/>
                </a:cubicBezTo>
                <a:close/>
              </a:path>
            </a:pathLst>
          </a:custGeom>
          <a:solidFill>
            <a:srgbClr val="FF8F00"/>
          </a:solidFill>
          <a:ln/>
        </p:spPr>
      </p:sp>
      <p:sp>
        <p:nvSpPr>
          <p:cNvPr id="7" name="Text 4"/>
          <p:cNvSpPr/>
          <p:nvPr/>
        </p:nvSpPr>
        <p:spPr>
          <a:xfrm>
            <a:off x="6908800" y="1058334"/>
            <a:ext cx="21844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Symmetric Shocks</a:t>
            </a:r>
            <a:endParaRPr lang="en-US" sz="1600" dirty="0"/>
          </a:p>
        </p:txBody>
      </p:sp>
      <p:sp>
        <p:nvSpPr>
          <p:cNvPr id="8" name="Shape 5"/>
          <p:cNvSpPr/>
          <p:nvPr/>
        </p:nvSpPr>
        <p:spPr>
          <a:xfrm>
            <a:off x="9118600" y="254000"/>
            <a:ext cx="2819400" cy="1917700"/>
          </a:xfrm>
          <a:custGeom>
            <a:avLst/>
            <a:gdLst/>
            <a:ahLst/>
            <a:cxnLst/>
            <a:rect l="l" t="t" r="r" b="b"/>
            <a:pathLst>
              <a:path w="2819400" h="1917700">
                <a:moveTo>
                  <a:pt x="101600" y="0"/>
                </a:moveTo>
                <a:lnTo>
                  <a:pt x="2717800" y="0"/>
                </a:lnTo>
                <a:cubicBezTo>
                  <a:pt x="2773912" y="0"/>
                  <a:pt x="2819400" y="45488"/>
                  <a:pt x="2819400" y="101600"/>
                </a:cubicBezTo>
                <a:lnTo>
                  <a:pt x="2819400" y="1816100"/>
                </a:lnTo>
                <a:cubicBezTo>
                  <a:pt x="2819400" y="1872212"/>
                  <a:pt x="2773912" y="1917700"/>
                  <a:pt x="2717800" y="1917700"/>
                </a:cubicBezTo>
                <a:lnTo>
                  <a:pt x="101600" y="1917700"/>
                </a:lnTo>
                <a:cubicBezTo>
                  <a:pt x="45488" y="1917700"/>
                  <a:pt x="0" y="1872212"/>
                  <a:pt x="0" y="1816100"/>
                </a:cubicBezTo>
                <a:lnTo>
                  <a:pt x="0" y="101600"/>
                </a:lnTo>
                <a:cubicBezTo>
                  <a:pt x="0" y="45525"/>
                  <a:pt x="45525" y="0"/>
                  <a:pt x="101600" y="0"/>
                </a:cubicBezTo>
                <a:close/>
              </a:path>
            </a:pathLst>
          </a:custGeom>
          <a:solidFill>
            <a:srgbClr val="FFC107">
              <a:alpha val="30196"/>
            </a:srgbClr>
          </a:solidFill>
          <a:ln/>
        </p:spPr>
      </p:sp>
      <p:sp>
        <p:nvSpPr>
          <p:cNvPr id="9" name="Shape 6"/>
          <p:cNvSpPr/>
          <p:nvPr/>
        </p:nvSpPr>
        <p:spPr>
          <a:xfrm>
            <a:off x="9423400" y="1064684"/>
            <a:ext cx="304800" cy="304800"/>
          </a:xfrm>
          <a:custGeom>
            <a:avLst/>
            <a:gdLst/>
            <a:ahLst/>
            <a:cxnLst/>
            <a:rect l="l" t="t" r="r" b="b"/>
            <a:pathLst>
              <a:path w="304800" h="304800">
                <a:moveTo>
                  <a:pt x="19050" y="38100"/>
                </a:moveTo>
                <a:cubicBezTo>
                  <a:pt x="19050" y="17072"/>
                  <a:pt x="36122" y="0"/>
                  <a:pt x="57150" y="0"/>
                </a:cubicBezTo>
                <a:cubicBezTo>
                  <a:pt x="78178" y="0"/>
                  <a:pt x="95250" y="17072"/>
                  <a:pt x="95250" y="38100"/>
                </a:cubicBezTo>
                <a:cubicBezTo>
                  <a:pt x="95250" y="59128"/>
                  <a:pt x="78178" y="76200"/>
                  <a:pt x="57150" y="76200"/>
                </a:cubicBezTo>
                <a:cubicBezTo>
                  <a:pt x="36122" y="76200"/>
                  <a:pt x="19050" y="59128"/>
                  <a:pt x="19050" y="38100"/>
                </a:cubicBezTo>
                <a:close/>
                <a:moveTo>
                  <a:pt x="0" y="133350"/>
                </a:moveTo>
                <a:cubicBezTo>
                  <a:pt x="0" y="112335"/>
                  <a:pt x="17085" y="95250"/>
                  <a:pt x="38100" y="95250"/>
                </a:cubicBezTo>
                <a:lnTo>
                  <a:pt x="76200" y="95250"/>
                </a:lnTo>
                <a:cubicBezTo>
                  <a:pt x="78105" y="95250"/>
                  <a:pt x="80010" y="95369"/>
                  <a:pt x="81855" y="95667"/>
                </a:cubicBezTo>
                <a:lnTo>
                  <a:pt x="55424" y="122099"/>
                </a:lnTo>
                <a:cubicBezTo>
                  <a:pt x="38695" y="138827"/>
                  <a:pt x="38695" y="165973"/>
                  <a:pt x="55424" y="182701"/>
                </a:cubicBezTo>
                <a:lnTo>
                  <a:pt x="88761" y="216039"/>
                </a:lnTo>
                <a:cubicBezTo>
                  <a:pt x="90785" y="218063"/>
                  <a:pt x="92928" y="219849"/>
                  <a:pt x="95250" y="221397"/>
                </a:cubicBezTo>
                <a:lnTo>
                  <a:pt x="95250" y="276225"/>
                </a:lnTo>
                <a:cubicBezTo>
                  <a:pt x="95250" y="292001"/>
                  <a:pt x="82451" y="304800"/>
                  <a:pt x="66675" y="304800"/>
                </a:cubicBezTo>
                <a:lnTo>
                  <a:pt x="47625" y="304800"/>
                </a:lnTo>
                <a:cubicBezTo>
                  <a:pt x="31849" y="304800"/>
                  <a:pt x="19050" y="292001"/>
                  <a:pt x="19050" y="276225"/>
                </a:cubicBezTo>
                <a:lnTo>
                  <a:pt x="19050" y="204430"/>
                </a:lnTo>
                <a:cubicBezTo>
                  <a:pt x="7680" y="197882"/>
                  <a:pt x="0" y="185559"/>
                  <a:pt x="0" y="171450"/>
                </a:cubicBezTo>
                <a:lnTo>
                  <a:pt x="0" y="133350"/>
                </a:lnTo>
                <a:close/>
                <a:moveTo>
                  <a:pt x="209550" y="38100"/>
                </a:moveTo>
                <a:cubicBezTo>
                  <a:pt x="209550" y="17072"/>
                  <a:pt x="226622" y="0"/>
                  <a:pt x="247650" y="0"/>
                </a:cubicBezTo>
                <a:cubicBezTo>
                  <a:pt x="268678" y="0"/>
                  <a:pt x="285750" y="17072"/>
                  <a:pt x="285750" y="38100"/>
                </a:cubicBezTo>
                <a:cubicBezTo>
                  <a:pt x="285750" y="59128"/>
                  <a:pt x="268678" y="76200"/>
                  <a:pt x="247650" y="76200"/>
                </a:cubicBezTo>
                <a:cubicBezTo>
                  <a:pt x="226622" y="76200"/>
                  <a:pt x="209550" y="59128"/>
                  <a:pt x="209550" y="38100"/>
                </a:cubicBezTo>
                <a:close/>
                <a:moveTo>
                  <a:pt x="249376" y="122099"/>
                </a:moveTo>
                <a:lnTo>
                  <a:pt x="222945" y="95667"/>
                </a:lnTo>
                <a:cubicBezTo>
                  <a:pt x="224790" y="95369"/>
                  <a:pt x="226695" y="95250"/>
                  <a:pt x="228600" y="95250"/>
                </a:cubicBezTo>
                <a:lnTo>
                  <a:pt x="266700" y="95250"/>
                </a:lnTo>
                <a:cubicBezTo>
                  <a:pt x="287715" y="95250"/>
                  <a:pt x="304800" y="112335"/>
                  <a:pt x="304800" y="133350"/>
                </a:cubicBezTo>
                <a:lnTo>
                  <a:pt x="304800" y="171450"/>
                </a:lnTo>
                <a:cubicBezTo>
                  <a:pt x="304800" y="185559"/>
                  <a:pt x="297120" y="197882"/>
                  <a:pt x="285750" y="204430"/>
                </a:cubicBezTo>
                <a:lnTo>
                  <a:pt x="285750" y="276225"/>
                </a:lnTo>
                <a:cubicBezTo>
                  <a:pt x="285750" y="292001"/>
                  <a:pt x="272951" y="304800"/>
                  <a:pt x="257175" y="304800"/>
                </a:cubicBezTo>
                <a:lnTo>
                  <a:pt x="238125" y="304800"/>
                </a:lnTo>
                <a:cubicBezTo>
                  <a:pt x="222349" y="304800"/>
                  <a:pt x="209550" y="292001"/>
                  <a:pt x="209550" y="276225"/>
                </a:cubicBezTo>
                <a:lnTo>
                  <a:pt x="209550" y="221397"/>
                </a:lnTo>
                <a:cubicBezTo>
                  <a:pt x="211872" y="219849"/>
                  <a:pt x="214015" y="218063"/>
                  <a:pt x="216039" y="216039"/>
                </a:cubicBezTo>
                <a:lnTo>
                  <a:pt x="249376" y="182701"/>
                </a:lnTo>
                <a:cubicBezTo>
                  <a:pt x="266105" y="165973"/>
                  <a:pt x="266105" y="138827"/>
                  <a:pt x="249376" y="122099"/>
                </a:cubicBezTo>
                <a:close/>
                <a:moveTo>
                  <a:pt x="180261" y="105847"/>
                </a:moveTo>
                <a:cubicBezTo>
                  <a:pt x="185618" y="103644"/>
                  <a:pt x="191750" y="104835"/>
                  <a:pt x="195858" y="108942"/>
                </a:cubicBezTo>
                <a:lnTo>
                  <a:pt x="229195" y="142280"/>
                </a:lnTo>
                <a:cubicBezTo>
                  <a:pt x="234791" y="147876"/>
                  <a:pt x="234791" y="156924"/>
                  <a:pt x="229195" y="162461"/>
                </a:cubicBezTo>
                <a:lnTo>
                  <a:pt x="195858" y="195798"/>
                </a:lnTo>
                <a:cubicBezTo>
                  <a:pt x="191750" y="199906"/>
                  <a:pt x="185618" y="201097"/>
                  <a:pt x="180261" y="198894"/>
                </a:cubicBezTo>
                <a:cubicBezTo>
                  <a:pt x="174903" y="196691"/>
                  <a:pt x="171450" y="191512"/>
                  <a:pt x="171450" y="185738"/>
                </a:cubicBezTo>
                <a:lnTo>
                  <a:pt x="171450" y="171450"/>
                </a:lnTo>
                <a:lnTo>
                  <a:pt x="133350" y="171450"/>
                </a:lnTo>
                <a:lnTo>
                  <a:pt x="133350" y="185738"/>
                </a:lnTo>
                <a:cubicBezTo>
                  <a:pt x="133350" y="191512"/>
                  <a:pt x="129897" y="196751"/>
                  <a:pt x="124539" y="198953"/>
                </a:cubicBezTo>
                <a:cubicBezTo>
                  <a:pt x="119182" y="201156"/>
                  <a:pt x="113050" y="199965"/>
                  <a:pt x="108942" y="195858"/>
                </a:cubicBezTo>
                <a:lnTo>
                  <a:pt x="75605" y="162520"/>
                </a:lnTo>
                <a:cubicBezTo>
                  <a:pt x="70009" y="156924"/>
                  <a:pt x="70009" y="147876"/>
                  <a:pt x="75605" y="142339"/>
                </a:cubicBezTo>
                <a:lnTo>
                  <a:pt x="108942" y="109002"/>
                </a:lnTo>
                <a:cubicBezTo>
                  <a:pt x="113050" y="104894"/>
                  <a:pt x="119182" y="103703"/>
                  <a:pt x="124539" y="105906"/>
                </a:cubicBezTo>
                <a:cubicBezTo>
                  <a:pt x="129897" y="108109"/>
                  <a:pt x="133350" y="113288"/>
                  <a:pt x="133350" y="119062"/>
                </a:cubicBezTo>
                <a:lnTo>
                  <a:pt x="133350" y="133350"/>
                </a:lnTo>
                <a:lnTo>
                  <a:pt x="171450" y="133350"/>
                </a:lnTo>
                <a:lnTo>
                  <a:pt x="171450" y="119062"/>
                </a:lnTo>
                <a:cubicBezTo>
                  <a:pt x="171450" y="113288"/>
                  <a:pt x="174903" y="108049"/>
                  <a:pt x="180261" y="105847"/>
                </a:cubicBezTo>
                <a:close/>
              </a:path>
            </a:pathLst>
          </a:custGeom>
          <a:solidFill>
            <a:srgbClr val="FF8F00"/>
          </a:solidFill>
          <a:ln/>
        </p:spPr>
      </p:sp>
      <p:sp>
        <p:nvSpPr>
          <p:cNvPr id="10" name="Text 7"/>
          <p:cNvSpPr/>
          <p:nvPr/>
        </p:nvSpPr>
        <p:spPr>
          <a:xfrm>
            <a:off x="9931400" y="1058334"/>
            <a:ext cx="19050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Factor Mobility</a:t>
            </a:r>
            <a:endParaRPr lang="en-US" sz="1600" dirty="0"/>
          </a:p>
        </p:txBody>
      </p:sp>
      <p:sp>
        <p:nvSpPr>
          <p:cNvPr id="11" name="Shape 8"/>
          <p:cNvSpPr/>
          <p:nvPr/>
        </p:nvSpPr>
        <p:spPr>
          <a:xfrm>
            <a:off x="6096000" y="2370666"/>
            <a:ext cx="2819400" cy="2120900"/>
          </a:xfrm>
          <a:custGeom>
            <a:avLst/>
            <a:gdLst/>
            <a:ahLst/>
            <a:cxnLst/>
            <a:rect l="l" t="t" r="r" b="b"/>
            <a:pathLst>
              <a:path w="2819400" h="2120900">
                <a:moveTo>
                  <a:pt x="101591" y="0"/>
                </a:moveTo>
                <a:lnTo>
                  <a:pt x="2717809" y="0"/>
                </a:lnTo>
                <a:cubicBezTo>
                  <a:pt x="2773916" y="0"/>
                  <a:pt x="2819400" y="45484"/>
                  <a:pt x="2819400" y="101591"/>
                </a:cubicBezTo>
                <a:lnTo>
                  <a:pt x="2819400" y="2019309"/>
                </a:lnTo>
                <a:cubicBezTo>
                  <a:pt x="2819400" y="2075416"/>
                  <a:pt x="2773916" y="2120900"/>
                  <a:pt x="2717809" y="2120900"/>
                </a:cubicBezTo>
                <a:lnTo>
                  <a:pt x="101591" y="2120900"/>
                </a:lnTo>
                <a:cubicBezTo>
                  <a:pt x="45484" y="2120900"/>
                  <a:pt x="0" y="2075416"/>
                  <a:pt x="0" y="2019309"/>
                </a:cubicBezTo>
                <a:lnTo>
                  <a:pt x="0" y="101591"/>
                </a:lnTo>
                <a:cubicBezTo>
                  <a:pt x="0" y="45484"/>
                  <a:pt x="45484" y="0"/>
                  <a:pt x="101591" y="0"/>
                </a:cubicBezTo>
                <a:close/>
              </a:path>
            </a:pathLst>
          </a:custGeom>
          <a:solidFill>
            <a:srgbClr val="FFC107">
              <a:alpha val="30196"/>
            </a:srgbClr>
          </a:solidFill>
          <a:ln/>
        </p:spPr>
      </p:sp>
      <p:sp>
        <p:nvSpPr>
          <p:cNvPr id="12" name="Shape 9"/>
          <p:cNvSpPr/>
          <p:nvPr/>
        </p:nvSpPr>
        <p:spPr>
          <a:xfrm>
            <a:off x="6438900" y="3282950"/>
            <a:ext cx="228600" cy="304800"/>
          </a:xfrm>
          <a:custGeom>
            <a:avLst/>
            <a:gdLst/>
            <a:ahLst/>
            <a:cxnLst/>
            <a:rect l="l" t="t" r="r" b="b"/>
            <a:pathLst>
              <a:path w="228600" h="304800">
                <a:moveTo>
                  <a:pt x="0" y="38100"/>
                </a:moveTo>
                <a:cubicBezTo>
                  <a:pt x="0" y="17085"/>
                  <a:pt x="17085" y="0"/>
                  <a:pt x="38100" y="0"/>
                </a:cubicBezTo>
                <a:lnTo>
                  <a:pt x="127099" y="0"/>
                </a:lnTo>
                <a:cubicBezTo>
                  <a:pt x="137220" y="0"/>
                  <a:pt x="146923" y="3989"/>
                  <a:pt x="154067" y="11132"/>
                </a:cubicBezTo>
                <a:lnTo>
                  <a:pt x="217468" y="74593"/>
                </a:lnTo>
                <a:cubicBezTo>
                  <a:pt x="224611" y="81736"/>
                  <a:pt x="228600" y="91440"/>
                  <a:pt x="228600" y="101560"/>
                </a:cubicBezTo>
                <a:lnTo>
                  <a:pt x="228600" y="266700"/>
                </a:lnTo>
                <a:cubicBezTo>
                  <a:pt x="228600" y="287715"/>
                  <a:pt x="211515" y="304800"/>
                  <a:pt x="190500" y="304800"/>
                </a:cubicBezTo>
                <a:lnTo>
                  <a:pt x="38100" y="304800"/>
                </a:lnTo>
                <a:cubicBezTo>
                  <a:pt x="17085" y="304800"/>
                  <a:pt x="0" y="287715"/>
                  <a:pt x="0" y="266700"/>
                </a:cubicBezTo>
                <a:lnTo>
                  <a:pt x="0" y="38100"/>
                </a:lnTo>
                <a:close/>
                <a:moveTo>
                  <a:pt x="123825" y="34826"/>
                </a:moveTo>
                <a:lnTo>
                  <a:pt x="123825" y="90488"/>
                </a:lnTo>
                <a:cubicBezTo>
                  <a:pt x="123825" y="98405"/>
                  <a:pt x="130195" y="104775"/>
                  <a:pt x="138113" y="104775"/>
                </a:cubicBezTo>
                <a:lnTo>
                  <a:pt x="193774" y="104775"/>
                </a:lnTo>
                <a:lnTo>
                  <a:pt x="123825" y="34826"/>
                </a:lnTo>
                <a:close/>
                <a:moveTo>
                  <a:pt x="38100" y="52388"/>
                </a:moveTo>
                <a:cubicBezTo>
                  <a:pt x="38100" y="60305"/>
                  <a:pt x="44470" y="66675"/>
                  <a:pt x="52388" y="66675"/>
                </a:cubicBezTo>
                <a:lnTo>
                  <a:pt x="80962" y="66675"/>
                </a:lnTo>
                <a:cubicBezTo>
                  <a:pt x="88880" y="66675"/>
                  <a:pt x="95250" y="60305"/>
                  <a:pt x="95250" y="52388"/>
                </a:cubicBezTo>
                <a:cubicBezTo>
                  <a:pt x="95250" y="44470"/>
                  <a:pt x="88880" y="38100"/>
                  <a:pt x="80962" y="38100"/>
                </a:cubicBezTo>
                <a:lnTo>
                  <a:pt x="52388" y="38100"/>
                </a:lnTo>
                <a:cubicBezTo>
                  <a:pt x="44470" y="38100"/>
                  <a:pt x="38100" y="44470"/>
                  <a:pt x="38100" y="52388"/>
                </a:cubicBezTo>
                <a:close/>
                <a:moveTo>
                  <a:pt x="38100" y="109537"/>
                </a:moveTo>
                <a:cubicBezTo>
                  <a:pt x="38100" y="117455"/>
                  <a:pt x="44470" y="123825"/>
                  <a:pt x="52388" y="123825"/>
                </a:cubicBezTo>
                <a:lnTo>
                  <a:pt x="80962" y="123825"/>
                </a:lnTo>
                <a:cubicBezTo>
                  <a:pt x="88880" y="123825"/>
                  <a:pt x="95250" y="117455"/>
                  <a:pt x="95250" y="109537"/>
                </a:cubicBezTo>
                <a:cubicBezTo>
                  <a:pt x="95250" y="101620"/>
                  <a:pt x="88880" y="95250"/>
                  <a:pt x="80962" y="95250"/>
                </a:cubicBezTo>
                <a:lnTo>
                  <a:pt x="52388" y="95250"/>
                </a:lnTo>
                <a:cubicBezTo>
                  <a:pt x="44470" y="95250"/>
                  <a:pt x="38100" y="101620"/>
                  <a:pt x="38100" y="109537"/>
                </a:cubicBezTo>
                <a:close/>
                <a:moveTo>
                  <a:pt x="104775" y="154781"/>
                </a:moveTo>
                <a:lnTo>
                  <a:pt x="104775" y="157163"/>
                </a:lnTo>
                <a:cubicBezTo>
                  <a:pt x="87630" y="157341"/>
                  <a:pt x="73819" y="171271"/>
                  <a:pt x="73819" y="188416"/>
                </a:cubicBezTo>
                <a:cubicBezTo>
                  <a:pt x="73819" y="203716"/>
                  <a:pt x="84832" y="216753"/>
                  <a:pt x="99953" y="219254"/>
                </a:cubicBezTo>
                <a:lnTo>
                  <a:pt x="124778" y="223421"/>
                </a:lnTo>
                <a:cubicBezTo>
                  <a:pt x="128349" y="224016"/>
                  <a:pt x="130969" y="227112"/>
                  <a:pt x="130969" y="230743"/>
                </a:cubicBezTo>
                <a:cubicBezTo>
                  <a:pt x="130969" y="234851"/>
                  <a:pt x="127635" y="238185"/>
                  <a:pt x="123527" y="238185"/>
                </a:cubicBezTo>
                <a:lnTo>
                  <a:pt x="90488" y="238125"/>
                </a:lnTo>
                <a:cubicBezTo>
                  <a:pt x="83939" y="238125"/>
                  <a:pt x="78581" y="243483"/>
                  <a:pt x="78581" y="250031"/>
                </a:cubicBezTo>
                <a:cubicBezTo>
                  <a:pt x="78581" y="256580"/>
                  <a:pt x="83939" y="261937"/>
                  <a:pt x="90488" y="261937"/>
                </a:cubicBezTo>
                <a:lnTo>
                  <a:pt x="104775" y="261937"/>
                </a:lnTo>
                <a:lnTo>
                  <a:pt x="104775" y="264319"/>
                </a:lnTo>
                <a:cubicBezTo>
                  <a:pt x="104775" y="270867"/>
                  <a:pt x="110133" y="276225"/>
                  <a:pt x="116681" y="276225"/>
                </a:cubicBezTo>
                <a:cubicBezTo>
                  <a:pt x="123230" y="276225"/>
                  <a:pt x="128588" y="270867"/>
                  <a:pt x="128588" y="264319"/>
                </a:cubicBezTo>
                <a:lnTo>
                  <a:pt x="128588" y="261521"/>
                </a:lnTo>
                <a:cubicBezTo>
                  <a:pt x="143470" y="259080"/>
                  <a:pt x="154781" y="246221"/>
                  <a:pt x="154781" y="230684"/>
                </a:cubicBezTo>
                <a:cubicBezTo>
                  <a:pt x="154781" y="215384"/>
                  <a:pt x="143768" y="202347"/>
                  <a:pt x="128647" y="199846"/>
                </a:cubicBezTo>
                <a:lnTo>
                  <a:pt x="103822" y="195679"/>
                </a:lnTo>
                <a:cubicBezTo>
                  <a:pt x="100251" y="195084"/>
                  <a:pt x="97631" y="191988"/>
                  <a:pt x="97631" y="188357"/>
                </a:cubicBezTo>
                <a:cubicBezTo>
                  <a:pt x="97631" y="184249"/>
                  <a:pt x="100965" y="180915"/>
                  <a:pt x="105073" y="180915"/>
                </a:cubicBezTo>
                <a:lnTo>
                  <a:pt x="133350" y="180915"/>
                </a:lnTo>
                <a:cubicBezTo>
                  <a:pt x="139898" y="180915"/>
                  <a:pt x="145256" y="175558"/>
                  <a:pt x="145256" y="169009"/>
                </a:cubicBezTo>
                <a:cubicBezTo>
                  <a:pt x="145256" y="162461"/>
                  <a:pt x="139898" y="157103"/>
                  <a:pt x="133350" y="157103"/>
                </a:cubicBezTo>
                <a:lnTo>
                  <a:pt x="128587" y="157103"/>
                </a:lnTo>
                <a:lnTo>
                  <a:pt x="128587" y="154722"/>
                </a:lnTo>
                <a:cubicBezTo>
                  <a:pt x="128587" y="148173"/>
                  <a:pt x="123230" y="142815"/>
                  <a:pt x="116681" y="142815"/>
                </a:cubicBezTo>
                <a:cubicBezTo>
                  <a:pt x="110133" y="142815"/>
                  <a:pt x="104775" y="148173"/>
                  <a:pt x="104775" y="154722"/>
                </a:cubicBezTo>
                <a:close/>
              </a:path>
            </a:pathLst>
          </a:custGeom>
          <a:solidFill>
            <a:srgbClr val="FF8F00"/>
          </a:solidFill>
          <a:ln/>
        </p:spPr>
      </p:sp>
      <p:sp>
        <p:nvSpPr>
          <p:cNvPr id="13" name="Text 10"/>
          <p:cNvSpPr/>
          <p:nvPr/>
        </p:nvSpPr>
        <p:spPr>
          <a:xfrm>
            <a:off x="6908800" y="3276600"/>
            <a:ext cx="19558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Fiscal Discipline</a:t>
            </a:r>
            <a:endParaRPr lang="en-US" sz="1600" dirty="0"/>
          </a:p>
        </p:txBody>
      </p:sp>
      <p:sp>
        <p:nvSpPr>
          <p:cNvPr id="14" name="Shape 11"/>
          <p:cNvSpPr/>
          <p:nvPr/>
        </p:nvSpPr>
        <p:spPr>
          <a:xfrm>
            <a:off x="9118600" y="2370666"/>
            <a:ext cx="2819400" cy="2120900"/>
          </a:xfrm>
          <a:custGeom>
            <a:avLst/>
            <a:gdLst/>
            <a:ahLst/>
            <a:cxnLst/>
            <a:rect l="l" t="t" r="r" b="b"/>
            <a:pathLst>
              <a:path w="2819400" h="2120900">
                <a:moveTo>
                  <a:pt x="101591" y="0"/>
                </a:moveTo>
                <a:lnTo>
                  <a:pt x="2717809" y="0"/>
                </a:lnTo>
                <a:cubicBezTo>
                  <a:pt x="2773916" y="0"/>
                  <a:pt x="2819400" y="45484"/>
                  <a:pt x="2819400" y="101591"/>
                </a:cubicBezTo>
                <a:lnTo>
                  <a:pt x="2819400" y="2019309"/>
                </a:lnTo>
                <a:cubicBezTo>
                  <a:pt x="2819400" y="2075416"/>
                  <a:pt x="2773916" y="2120900"/>
                  <a:pt x="2717809" y="2120900"/>
                </a:cubicBezTo>
                <a:lnTo>
                  <a:pt x="101591" y="2120900"/>
                </a:lnTo>
                <a:cubicBezTo>
                  <a:pt x="45484" y="2120900"/>
                  <a:pt x="0" y="2075416"/>
                  <a:pt x="0" y="2019309"/>
                </a:cubicBezTo>
                <a:lnTo>
                  <a:pt x="0" y="101591"/>
                </a:lnTo>
                <a:cubicBezTo>
                  <a:pt x="0" y="45484"/>
                  <a:pt x="45484" y="0"/>
                  <a:pt x="101591" y="0"/>
                </a:cubicBezTo>
                <a:close/>
              </a:path>
            </a:pathLst>
          </a:custGeom>
          <a:solidFill>
            <a:srgbClr val="FFC107">
              <a:alpha val="30196"/>
            </a:srgbClr>
          </a:solidFill>
          <a:ln/>
        </p:spPr>
      </p:sp>
      <p:sp>
        <p:nvSpPr>
          <p:cNvPr id="15" name="Shape 12"/>
          <p:cNvSpPr/>
          <p:nvPr/>
        </p:nvSpPr>
        <p:spPr>
          <a:xfrm>
            <a:off x="9381279" y="3282950"/>
            <a:ext cx="342900" cy="304800"/>
          </a:xfrm>
          <a:custGeom>
            <a:avLst/>
            <a:gdLst/>
            <a:ahLst/>
            <a:cxnLst/>
            <a:rect l="l" t="t" r="r" b="b"/>
            <a:pathLst>
              <a:path w="342900" h="304800">
                <a:moveTo>
                  <a:pt x="305038" y="142875"/>
                </a:moveTo>
                <a:lnTo>
                  <a:pt x="200263" y="142875"/>
                </a:lnTo>
                <a:cubicBezTo>
                  <a:pt x="189726" y="142875"/>
                  <a:pt x="181213" y="134362"/>
                  <a:pt x="181213" y="123825"/>
                </a:cubicBezTo>
                <a:lnTo>
                  <a:pt x="181213" y="19050"/>
                </a:lnTo>
                <a:cubicBezTo>
                  <a:pt x="181213" y="8513"/>
                  <a:pt x="189786" y="-119"/>
                  <a:pt x="200204" y="1250"/>
                </a:cubicBezTo>
                <a:cubicBezTo>
                  <a:pt x="263902" y="9704"/>
                  <a:pt x="314385" y="60186"/>
                  <a:pt x="322838" y="123885"/>
                </a:cubicBezTo>
                <a:cubicBezTo>
                  <a:pt x="324207" y="134303"/>
                  <a:pt x="315575" y="142875"/>
                  <a:pt x="305038" y="142875"/>
                </a:cubicBezTo>
                <a:close/>
                <a:moveTo>
                  <a:pt x="132517" y="22146"/>
                </a:moveTo>
                <a:cubicBezTo>
                  <a:pt x="143292" y="19883"/>
                  <a:pt x="152638" y="28694"/>
                  <a:pt x="152638" y="39707"/>
                </a:cubicBezTo>
                <a:lnTo>
                  <a:pt x="152638" y="157163"/>
                </a:lnTo>
                <a:cubicBezTo>
                  <a:pt x="152638" y="160496"/>
                  <a:pt x="153829" y="163711"/>
                  <a:pt x="155912" y="166271"/>
                </a:cubicBezTo>
                <a:lnTo>
                  <a:pt x="234553" y="261164"/>
                </a:lnTo>
                <a:cubicBezTo>
                  <a:pt x="241518" y="269558"/>
                  <a:pt x="240030" y="282238"/>
                  <a:pt x="230445" y="287417"/>
                </a:cubicBezTo>
                <a:cubicBezTo>
                  <a:pt x="210145" y="298490"/>
                  <a:pt x="186869" y="304800"/>
                  <a:pt x="162163" y="304800"/>
                </a:cubicBezTo>
                <a:cubicBezTo>
                  <a:pt x="83284" y="304800"/>
                  <a:pt x="19288" y="240804"/>
                  <a:pt x="19288" y="161925"/>
                </a:cubicBezTo>
                <a:cubicBezTo>
                  <a:pt x="19288" y="93166"/>
                  <a:pt x="67806" y="35778"/>
                  <a:pt x="132517" y="22146"/>
                </a:cubicBezTo>
                <a:close/>
                <a:moveTo>
                  <a:pt x="284440" y="171450"/>
                </a:moveTo>
                <a:lnTo>
                  <a:pt x="322540" y="171450"/>
                </a:lnTo>
                <a:cubicBezTo>
                  <a:pt x="333554" y="171450"/>
                  <a:pt x="342364" y="180796"/>
                  <a:pt x="340102" y="191572"/>
                </a:cubicBezTo>
                <a:cubicBezTo>
                  <a:pt x="334030" y="220385"/>
                  <a:pt x="319266" y="245983"/>
                  <a:pt x="298668" y="265509"/>
                </a:cubicBezTo>
                <a:cubicBezTo>
                  <a:pt x="291346" y="272475"/>
                  <a:pt x="279856" y="270986"/>
                  <a:pt x="273427" y="263188"/>
                </a:cubicBezTo>
                <a:lnTo>
                  <a:pt x="223183" y="202644"/>
                </a:lnTo>
                <a:cubicBezTo>
                  <a:pt x="212884" y="190202"/>
                  <a:pt x="221754" y="171450"/>
                  <a:pt x="237827" y="171450"/>
                </a:cubicBezTo>
                <a:lnTo>
                  <a:pt x="284381" y="171450"/>
                </a:lnTo>
                <a:close/>
              </a:path>
            </a:pathLst>
          </a:custGeom>
          <a:solidFill>
            <a:srgbClr val="FF8F00"/>
          </a:solidFill>
          <a:ln/>
        </p:spPr>
      </p:sp>
      <p:sp>
        <p:nvSpPr>
          <p:cNvPr id="16" name="Text 13"/>
          <p:cNvSpPr/>
          <p:nvPr/>
        </p:nvSpPr>
        <p:spPr>
          <a:xfrm>
            <a:off x="9885468" y="3124200"/>
            <a:ext cx="1854200" cy="6096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Inflation Convergence</a:t>
            </a:r>
            <a:endParaRPr lang="en-US" sz="1600" dirty="0"/>
          </a:p>
        </p:txBody>
      </p:sp>
      <p:sp>
        <p:nvSpPr>
          <p:cNvPr id="17" name="Shape 14"/>
          <p:cNvSpPr/>
          <p:nvPr/>
        </p:nvSpPr>
        <p:spPr>
          <a:xfrm>
            <a:off x="6096000" y="4690532"/>
            <a:ext cx="5842000" cy="1917700"/>
          </a:xfrm>
          <a:custGeom>
            <a:avLst/>
            <a:gdLst/>
            <a:ahLst/>
            <a:cxnLst/>
            <a:rect l="l" t="t" r="r" b="b"/>
            <a:pathLst>
              <a:path w="5842000" h="1917700">
                <a:moveTo>
                  <a:pt x="101600" y="0"/>
                </a:moveTo>
                <a:lnTo>
                  <a:pt x="5740400" y="0"/>
                </a:lnTo>
                <a:cubicBezTo>
                  <a:pt x="5796512" y="0"/>
                  <a:pt x="5842000" y="45488"/>
                  <a:pt x="5842000" y="101600"/>
                </a:cubicBezTo>
                <a:lnTo>
                  <a:pt x="5842000" y="1816100"/>
                </a:lnTo>
                <a:cubicBezTo>
                  <a:pt x="5842000" y="1872212"/>
                  <a:pt x="5796512" y="1917700"/>
                  <a:pt x="5740400" y="1917700"/>
                </a:cubicBezTo>
                <a:lnTo>
                  <a:pt x="101600" y="1917700"/>
                </a:lnTo>
                <a:cubicBezTo>
                  <a:pt x="45488" y="1917700"/>
                  <a:pt x="0" y="1872212"/>
                  <a:pt x="0" y="1816100"/>
                </a:cubicBezTo>
                <a:lnTo>
                  <a:pt x="0" y="101600"/>
                </a:lnTo>
                <a:cubicBezTo>
                  <a:pt x="0" y="45525"/>
                  <a:pt x="45525" y="0"/>
                  <a:pt x="101600" y="0"/>
                </a:cubicBezTo>
                <a:close/>
              </a:path>
            </a:pathLst>
          </a:custGeom>
          <a:solidFill>
            <a:srgbClr val="FFC107">
              <a:alpha val="30196"/>
            </a:srgbClr>
          </a:solidFill>
          <a:ln/>
        </p:spPr>
      </p:sp>
      <p:sp>
        <p:nvSpPr>
          <p:cNvPr id="18" name="Shape 15"/>
          <p:cNvSpPr/>
          <p:nvPr/>
        </p:nvSpPr>
        <p:spPr>
          <a:xfrm>
            <a:off x="6362700" y="5501218"/>
            <a:ext cx="381000" cy="304800"/>
          </a:xfrm>
          <a:custGeom>
            <a:avLst/>
            <a:gdLst/>
            <a:ahLst/>
            <a:cxnLst/>
            <a:rect l="l" t="t" r="r" b="b"/>
            <a:pathLst>
              <a:path w="381000" h="304800">
                <a:moveTo>
                  <a:pt x="228600" y="19050"/>
                </a:moveTo>
                <a:lnTo>
                  <a:pt x="304800" y="19050"/>
                </a:lnTo>
                <a:cubicBezTo>
                  <a:pt x="315337" y="19050"/>
                  <a:pt x="323850" y="27563"/>
                  <a:pt x="323850" y="38100"/>
                </a:cubicBezTo>
                <a:cubicBezTo>
                  <a:pt x="323850" y="48637"/>
                  <a:pt x="315337" y="57150"/>
                  <a:pt x="304800" y="57150"/>
                </a:cubicBezTo>
                <a:lnTo>
                  <a:pt x="237173" y="57150"/>
                </a:lnTo>
                <a:cubicBezTo>
                  <a:pt x="234077" y="72509"/>
                  <a:pt x="223540" y="85189"/>
                  <a:pt x="209550" y="91261"/>
                </a:cubicBezTo>
                <a:lnTo>
                  <a:pt x="209550" y="266700"/>
                </a:lnTo>
                <a:lnTo>
                  <a:pt x="304800" y="266700"/>
                </a:lnTo>
                <a:cubicBezTo>
                  <a:pt x="315337" y="266700"/>
                  <a:pt x="323850" y="275213"/>
                  <a:pt x="323850" y="285750"/>
                </a:cubicBezTo>
                <a:cubicBezTo>
                  <a:pt x="323850" y="296287"/>
                  <a:pt x="315337" y="304800"/>
                  <a:pt x="304800" y="304800"/>
                </a:cubicBezTo>
                <a:lnTo>
                  <a:pt x="76200" y="304800"/>
                </a:lnTo>
                <a:cubicBezTo>
                  <a:pt x="65663" y="304800"/>
                  <a:pt x="57150" y="296287"/>
                  <a:pt x="57150" y="285750"/>
                </a:cubicBezTo>
                <a:cubicBezTo>
                  <a:pt x="57150" y="275213"/>
                  <a:pt x="65663" y="266700"/>
                  <a:pt x="76200" y="266700"/>
                </a:cubicBezTo>
                <a:lnTo>
                  <a:pt x="171450" y="266700"/>
                </a:lnTo>
                <a:lnTo>
                  <a:pt x="171450" y="91261"/>
                </a:lnTo>
                <a:cubicBezTo>
                  <a:pt x="157460" y="85130"/>
                  <a:pt x="146923" y="72450"/>
                  <a:pt x="143828" y="57150"/>
                </a:cubicBezTo>
                <a:lnTo>
                  <a:pt x="76200" y="57150"/>
                </a:lnTo>
                <a:cubicBezTo>
                  <a:pt x="65663" y="57150"/>
                  <a:pt x="57150" y="48637"/>
                  <a:pt x="57150" y="38100"/>
                </a:cubicBezTo>
                <a:cubicBezTo>
                  <a:pt x="57150" y="27563"/>
                  <a:pt x="65663" y="19050"/>
                  <a:pt x="76200" y="19050"/>
                </a:cubicBezTo>
                <a:lnTo>
                  <a:pt x="152400" y="19050"/>
                </a:lnTo>
                <a:cubicBezTo>
                  <a:pt x="161092" y="7501"/>
                  <a:pt x="174903" y="0"/>
                  <a:pt x="190500" y="0"/>
                </a:cubicBezTo>
                <a:cubicBezTo>
                  <a:pt x="206097" y="0"/>
                  <a:pt x="219908" y="7501"/>
                  <a:pt x="228600" y="19050"/>
                </a:cubicBezTo>
                <a:close/>
                <a:moveTo>
                  <a:pt x="261699" y="190500"/>
                </a:moveTo>
                <a:lnTo>
                  <a:pt x="347901" y="190500"/>
                </a:lnTo>
                <a:lnTo>
                  <a:pt x="304800" y="116562"/>
                </a:lnTo>
                <a:lnTo>
                  <a:pt x="261699" y="190500"/>
                </a:lnTo>
                <a:close/>
                <a:moveTo>
                  <a:pt x="304800" y="247650"/>
                </a:moveTo>
                <a:cubicBezTo>
                  <a:pt x="267355" y="247650"/>
                  <a:pt x="236220" y="227409"/>
                  <a:pt x="229791" y="200680"/>
                </a:cubicBezTo>
                <a:cubicBezTo>
                  <a:pt x="228243" y="194131"/>
                  <a:pt x="230386" y="187404"/>
                  <a:pt x="233779" y="181570"/>
                </a:cubicBezTo>
                <a:lnTo>
                  <a:pt x="290453" y="84415"/>
                </a:lnTo>
                <a:cubicBezTo>
                  <a:pt x="293430" y="79296"/>
                  <a:pt x="298906" y="76200"/>
                  <a:pt x="304800" y="76200"/>
                </a:cubicBezTo>
                <a:cubicBezTo>
                  <a:pt x="310694" y="76200"/>
                  <a:pt x="316170" y="79355"/>
                  <a:pt x="319147" y="84415"/>
                </a:cubicBezTo>
                <a:lnTo>
                  <a:pt x="375821" y="181570"/>
                </a:lnTo>
                <a:cubicBezTo>
                  <a:pt x="379214" y="187404"/>
                  <a:pt x="381357" y="194131"/>
                  <a:pt x="379809" y="200680"/>
                </a:cubicBezTo>
                <a:cubicBezTo>
                  <a:pt x="373380" y="227350"/>
                  <a:pt x="342245" y="247650"/>
                  <a:pt x="304800" y="247650"/>
                </a:cubicBezTo>
                <a:close/>
                <a:moveTo>
                  <a:pt x="75486" y="116562"/>
                </a:moveTo>
                <a:lnTo>
                  <a:pt x="32385" y="190500"/>
                </a:lnTo>
                <a:lnTo>
                  <a:pt x="118646" y="190500"/>
                </a:lnTo>
                <a:lnTo>
                  <a:pt x="75486" y="116562"/>
                </a:lnTo>
                <a:close/>
                <a:moveTo>
                  <a:pt x="536" y="200680"/>
                </a:moveTo>
                <a:cubicBezTo>
                  <a:pt x="-1012" y="194131"/>
                  <a:pt x="1131" y="187404"/>
                  <a:pt x="4524" y="181570"/>
                </a:cubicBezTo>
                <a:lnTo>
                  <a:pt x="61198" y="84415"/>
                </a:lnTo>
                <a:cubicBezTo>
                  <a:pt x="64175" y="79296"/>
                  <a:pt x="69652" y="76200"/>
                  <a:pt x="75545" y="76200"/>
                </a:cubicBezTo>
                <a:cubicBezTo>
                  <a:pt x="81439" y="76200"/>
                  <a:pt x="86916" y="79355"/>
                  <a:pt x="89892" y="84415"/>
                </a:cubicBezTo>
                <a:lnTo>
                  <a:pt x="146566" y="181570"/>
                </a:lnTo>
                <a:cubicBezTo>
                  <a:pt x="149959" y="187404"/>
                  <a:pt x="152102" y="194131"/>
                  <a:pt x="150555" y="200680"/>
                </a:cubicBezTo>
                <a:cubicBezTo>
                  <a:pt x="144125" y="227350"/>
                  <a:pt x="112990" y="247650"/>
                  <a:pt x="75545" y="247650"/>
                </a:cubicBezTo>
                <a:cubicBezTo>
                  <a:pt x="38100" y="247650"/>
                  <a:pt x="6965" y="227409"/>
                  <a:pt x="536" y="200680"/>
                </a:cubicBezTo>
                <a:close/>
              </a:path>
            </a:pathLst>
          </a:custGeom>
          <a:solidFill>
            <a:srgbClr val="FF8F00"/>
          </a:solidFill>
          <a:ln/>
        </p:spPr>
      </p:sp>
      <p:sp>
        <p:nvSpPr>
          <p:cNvPr id="19" name="Text 16"/>
          <p:cNvSpPr/>
          <p:nvPr/>
        </p:nvSpPr>
        <p:spPr>
          <a:xfrm>
            <a:off x="6908800" y="5494868"/>
            <a:ext cx="2679700" cy="304800"/>
          </a:xfrm>
          <a:prstGeom prst="rect">
            <a:avLst/>
          </a:prstGeom>
          <a:noFill/>
          <a:ln/>
        </p:spPr>
        <p:txBody>
          <a:bodyPr wrap="square" lIns="0" tIns="0" rIns="0" bIns="0" rtlCol="0" anchor="ctr"/>
          <a:lstStyle/>
          <a:p>
            <a:pPr marL="0" indent="0">
              <a:lnSpc>
                <a:spcPct val="130000"/>
              </a:lnSpc>
              <a:buNone/>
            </a:pPr>
            <a:r>
              <a:rPr lang="en-US" sz="1600" dirty="0">
                <a:solidFill>
                  <a:srgbClr val="333333"/>
                </a:solidFill>
                <a:latin typeface="MiSans" pitchFamily="34" charset="0"/>
                <a:ea typeface="MiSans" pitchFamily="34" charset="-122"/>
                <a:cs typeface="MiSans" pitchFamily="34" charset="-120"/>
              </a:rPr>
              <a:t>Exchange-Rate Stability</a:t>
            </a:r>
            <a:endParaRPr lang="en-US" sz="1600" dirty="0"/>
          </a:p>
        </p:txBody>
      </p:sp>
    </p:spTree>
  </p:cSld>
  <p:clrMapOvr>
    <a:masterClrMapping/>
  </p:clrMapOvr>
  <p:transition>
    <p:fade/>
  </p:transition>
</p:sld>
</file>

<file path=ppt/theme/theme1.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TotalTime>
  <Words>1605</Words>
  <Application>Microsoft Office PowerPoint</Application>
  <PresentationFormat>Widescreen</PresentationFormat>
  <Paragraphs>315</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Noto Sans SC</vt:lpstr>
      <vt:lpstr>微软雅黑</vt:lpstr>
      <vt:lpstr>MiSans</vt:lpstr>
      <vt:lpstr>苹方-简</vt:lpstr>
      <vt:lpstr>Arial</vt:lpstr>
      <vt:lpstr>Custom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Moonshot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AI-Guided ARDL-SURE on WAMZ</dc:title>
  <dc:subject>AI-Guided ARDL-SURE on WAMZ</dc:subject>
  <dc:creator>Kimi</dc:creator>
  <cp:lastModifiedBy>Job Opue</cp:lastModifiedBy>
  <cp:revision>3</cp:revision>
  <dcterms:created xsi:type="dcterms:W3CDTF">2025-10-21T14:22:32Z</dcterms:created>
  <dcterms:modified xsi:type="dcterms:W3CDTF">2025-10-21T15:04:01Z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{"Label":"AI-Guided ARDL-SURE on WAMZ","ContentProducer":"001191110108MACG2KBH8F10000","ProduceID":"d3rp6ilo082jafjgnvv0","ReservedCode1":"","ContentPropagator":"001191110108MACG2KBH8F20000","PropagateID":"d3rp6ilo082jafjgnvv0","ReservedCode2":""}</vt:lpwstr>
  </property>
</Properties>
</file>