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9" autoAdjust="0"/>
    <p:restoredTop sz="94660"/>
  </p:normalViewPr>
  <p:slideViewPr>
    <p:cSldViewPr snapToGrid="0">
      <p:cViewPr varScale="1">
        <p:scale>
          <a:sx n="131" d="100"/>
          <a:sy n="131" d="100"/>
        </p:scale>
        <p:origin x="34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905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6874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0726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7540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54008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3113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69872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3558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8604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3170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581848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987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1303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747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336351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11/10/25</a:t>
            </a:fld>
            <a:endParaRPr lang="en-US" dirty="0"/>
          </a:p>
        </p:txBody>
      </p:sp>
    </p:spTree>
    <p:extLst>
      <p:ext uri="{BB962C8B-B14F-4D97-AF65-F5344CB8AC3E}">
        <p14:creationId xmlns:p14="http://schemas.microsoft.com/office/powerpoint/2010/main" val="1181533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76972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316" y="118534"/>
            <a:ext cx="10132998" cy="511661"/>
          </a:xfrm>
        </p:spPr>
        <p:txBody>
          <a:bodyPr/>
          <a:lstStyle/>
          <a:p>
            <a:pPr algn="ctr"/>
            <a:r>
              <a:rPr lang="en-US" sz="2000" b="1" dirty="0">
                <a:solidFill>
                  <a:schemeClr val="tx1"/>
                </a:solidFill>
                <a:latin typeface="Times New Roman" panose="02020603050405020304" pitchFamily="18" charset="0"/>
                <a:cs typeface="Times New Roman" panose="02020603050405020304" pitchFamily="18" charset="0"/>
              </a:rPr>
              <a:t>FINANCIAL INTEGRATION AND MACROECONOMIC PERFORMANCE</a:t>
            </a:r>
          </a:p>
        </p:txBody>
      </p:sp>
      <p:sp>
        <p:nvSpPr>
          <p:cNvPr id="3" name="Subtitle 2"/>
          <p:cNvSpPr>
            <a:spLocks noGrp="1"/>
          </p:cNvSpPr>
          <p:nvPr>
            <p:ph type="subTitle" idx="1"/>
          </p:nvPr>
        </p:nvSpPr>
        <p:spPr>
          <a:xfrm>
            <a:off x="518984" y="827903"/>
            <a:ext cx="9477632" cy="5659394"/>
          </a:xfrm>
        </p:spPr>
        <p:txBody>
          <a:bodyPr/>
          <a:lstStyle/>
          <a:p>
            <a:pPr algn="ctr"/>
            <a:endParaRPr lang="en-US" b="1" dirty="0">
              <a:solidFill>
                <a:schemeClr val="tx1"/>
              </a:solidFill>
            </a:endParaRPr>
          </a:p>
          <a:p>
            <a:pPr algn="ctr"/>
            <a:endParaRPr lang="en-US" b="1" dirty="0">
              <a:solidFill>
                <a:schemeClr val="tx1"/>
              </a:solidFill>
            </a:endParaRPr>
          </a:p>
          <a:p>
            <a:pPr algn="ctr"/>
            <a:r>
              <a:rPr lang="en-US" sz="2000" b="1" dirty="0">
                <a:solidFill>
                  <a:schemeClr val="tx1"/>
                </a:solidFill>
                <a:latin typeface="Times New Roman" panose="02020603050405020304" pitchFamily="18" charset="0"/>
                <a:cs typeface="Times New Roman" panose="02020603050405020304" pitchFamily="18" charset="0"/>
              </a:rPr>
              <a:t>AGBONJARU, Sonia Ifeoma</a:t>
            </a:r>
            <a:r>
              <a:rPr lang="en-US" sz="2000" b="1" baseline="30000" dirty="0">
                <a:solidFill>
                  <a:schemeClr val="tx1"/>
                </a:solidFill>
                <a:latin typeface="Times New Roman" panose="02020603050405020304" pitchFamily="18" charset="0"/>
                <a:cs typeface="Times New Roman" panose="02020603050405020304" pitchFamily="18" charset="0"/>
              </a:rPr>
              <a:t>1</a:t>
            </a:r>
            <a:r>
              <a:rPr lang="en-US" sz="2000" b="1" dirty="0">
                <a:solidFill>
                  <a:schemeClr val="tx1"/>
                </a:solidFill>
                <a:latin typeface="Times New Roman" panose="02020603050405020304" pitchFamily="18" charset="0"/>
                <a:cs typeface="Times New Roman" panose="02020603050405020304" pitchFamily="18" charset="0"/>
              </a:rPr>
              <a:t>; NJOKU, </a:t>
            </a:r>
            <a:r>
              <a:rPr lang="en-US" sz="2000" b="1" dirty="0" err="1">
                <a:solidFill>
                  <a:schemeClr val="tx1"/>
                </a:solidFill>
                <a:latin typeface="Times New Roman" panose="02020603050405020304" pitchFamily="18" charset="0"/>
                <a:cs typeface="Times New Roman" panose="02020603050405020304" pitchFamily="18" charset="0"/>
              </a:rPr>
              <a:t>Ndubuisi</a:t>
            </a:r>
            <a:r>
              <a:rPr lang="en-US" sz="2000" b="1" dirty="0">
                <a:solidFill>
                  <a:schemeClr val="tx1"/>
                </a:solidFill>
                <a:latin typeface="Times New Roman" panose="02020603050405020304" pitchFamily="18" charset="0"/>
                <a:cs typeface="Times New Roman" panose="02020603050405020304" pitchFamily="18" charset="0"/>
              </a:rPr>
              <a:t> Felix</a:t>
            </a:r>
            <a:r>
              <a:rPr lang="en-US" sz="2000" b="1" baseline="30000" dirty="0">
                <a:solidFill>
                  <a:schemeClr val="tx1"/>
                </a:solidFill>
                <a:latin typeface="Times New Roman" panose="02020603050405020304" pitchFamily="18" charset="0"/>
                <a:cs typeface="Times New Roman" panose="02020603050405020304" pitchFamily="18" charset="0"/>
              </a:rPr>
              <a:t>2</a:t>
            </a:r>
            <a:r>
              <a:rPr lang="en-US" sz="2000" b="1" dirty="0">
                <a:solidFill>
                  <a:schemeClr val="tx1"/>
                </a:solidFill>
                <a:latin typeface="Times New Roman" panose="02020603050405020304" pitchFamily="18" charset="0"/>
                <a:cs typeface="Times New Roman" panose="02020603050405020304" pitchFamily="18" charset="0"/>
              </a:rPr>
              <a:t>; EWUBARE, Dennis Brown</a:t>
            </a:r>
            <a:r>
              <a:rPr lang="en-US" sz="2000" b="1" baseline="30000" dirty="0">
                <a:solidFill>
                  <a:schemeClr val="tx1"/>
                </a:solidFill>
                <a:latin typeface="Times New Roman" panose="02020603050405020304" pitchFamily="18" charset="0"/>
                <a:cs typeface="Times New Roman" panose="02020603050405020304" pitchFamily="18" charset="0"/>
              </a:rPr>
              <a:t>3</a:t>
            </a:r>
            <a:r>
              <a:rPr lang="en-US" sz="2000" b="1" dirty="0">
                <a:solidFill>
                  <a:schemeClr val="tx1"/>
                </a:solidFill>
                <a:latin typeface="Times New Roman" panose="02020603050405020304" pitchFamily="18" charset="0"/>
                <a:cs typeface="Times New Roman" panose="02020603050405020304" pitchFamily="18" charset="0"/>
              </a:rPr>
              <a:t>; OLADEJO, </a:t>
            </a:r>
            <a:r>
              <a:rPr lang="en-US" sz="2000" b="1" dirty="0" err="1">
                <a:solidFill>
                  <a:schemeClr val="tx1"/>
                </a:solidFill>
                <a:latin typeface="Times New Roman" panose="02020603050405020304" pitchFamily="18" charset="0"/>
                <a:cs typeface="Times New Roman" panose="02020603050405020304" pitchFamily="18" charset="0"/>
              </a:rPr>
              <a:t>Ajibola</a:t>
            </a:r>
            <a:r>
              <a:rPr lang="en-US" sz="2000" b="1" dirty="0">
                <a:solidFill>
                  <a:schemeClr val="tx1"/>
                </a:solidFill>
                <a:latin typeface="Times New Roman" panose="02020603050405020304" pitchFamily="18" charset="0"/>
                <a:cs typeface="Times New Roman" panose="02020603050405020304" pitchFamily="18" charset="0"/>
              </a:rPr>
              <a:t> Fatima</a:t>
            </a:r>
            <a:r>
              <a:rPr lang="en-US" sz="2000" b="1" baseline="30000" dirty="0">
                <a:solidFill>
                  <a:schemeClr val="tx1"/>
                </a:solidFill>
                <a:latin typeface="Times New Roman" panose="02020603050405020304" pitchFamily="18" charset="0"/>
                <a:cs typeface="Times New Roman" panose="02020603050405020304" pitchFamily="18" charset="0"/>
              </a:rPr>
              <a:t>4</a:t>
            </a:r>
            <a:endParaRPr lang="en-US" sz="2000" b="1" dirty="0">
              <a:solidFill>
                <a:schemeClr val="tx1"/>
              </a:solidFill>
              <a:latin typeface="Times New Roman" panose="02020603050405020304" pitchFamily="18" charset="0"/>
              <a:cs typeface="Times New Roman" panose="02020603050405020304" pitchFamily="18" charset="0"/>
            </a:endParaRPr>
          </a:p>
          <a:p>
            <a:pPr algn="ctr"/>
            <a:endParaRPr lang="en-US" sz="2000" b="1" dirty="0">
              <a:solidFill>
                <a:schemeClr val="tx1"/>
              </a:solidFill>
              <a:latin typeface="Times New Roman" panose="02020603050405020304" pitchFamily="18" charset="0"/>
              <a:cs typeface="Times New Roman" panose="02020603050405020304" pitchFamily="18" charset="0"/>
            </a:endParaRPr>
          </a:p>
          <a:p>
            <a:pPr algn="ctr"/>
            <a:r>
              <a:rPr lang="en-US" sz="2000" b="1" dirty="0">
                <a:solidFill>
                  <a:schemeClr val="tx1"/>
                </a:solidFill>
                <a:latin typeface="Times New Roman" panose="02020603050405020304" pitchFamily="18" charset="0"/>
                <a:cs typeface="Times New Roman" panose="02020603050405020304" pitchFamily="18" charset="0"/>
              </a:rPr>
              <a:t>Presented by</a:t>
            </a:r>
          </a:p>
          <a:p>
            <a:pPr algn="ctr"/>
            <a:r>
              <a:rPr lang="en-US" sz="2000" b="1" dirty="0">
                <a:solidFill>
                  <a:schemeClr val="tx1"/>
                </a:solidFill>
                <a:latin typeface="Times New Roman" panose="02020603050405020304" pitchFamily="18" charset="0"/>
                <a:cs typeface="Times New Roman" panose="02020603050405020304" pitchFamily="18" charset="0"/>
              </a:rPr>
              <a:t>Sonia Ifeoma Agbonjaru</a:t>
            </a:r>
          </a:p>
          <a:p>
            <a:pPr algn="ctr"/>
            <a:r>
              <a:rPr lang="en-US" sz="2000" b="1" dirty="0">
                <a:solidFill>
                  <a:schemeClr val="tx1"/>
                </a:solidFill>
                <a:latin typeface="Times New Roman" panose="02020603050405020304" pitchFamily="18" charset="0"/>
                <a:cs typeface="Times New Roman" panose="02020603050405020304" pitchFamily="18" charset="0"/>
              </a:rPr>
              <a:t>Covenant University Ota, Ogun State</a:t>
            </a:r>
          </a:p>
          <a:p>
            <a:pPr algn="ctr"/>
            <a:r>
              <a:rPr lang="en-US" sz="2000" b="1" dirty="0">
                <a:solidFill>
                  <a:schemeClr val="tx1"/>
                </a:solidFill>
                <a:latin typeface="Times New Roman" panose="02020603050405020304" pitchFamily="18" charset="0"/>
                <a:cs typeface="Times New Roman" panose="02020603050405020304" pitchFamily="18" charset="0"/>
              </a:rPr>
              <a:t>A Presentation at </a:t>
            </a:r>
            <a:r>
              <a:rPr lang="en-US" sz="2000" b="1" dirty="0" err="1">
                <a:solidFill>
                  <a:schemeClr val="tx1"/>
                </a:solidFill>
                <a:latin typeface="Times New Roman" panose="02020603050405020304" pitchFamily="18" charset="0"/>
                <a:cs typeface="Times New Roman" panose="02020603050405020304" pitchFamily="18" charset="0"/>
              </a:rPr>
              <a:t>CEPDeR</a:t>
            </a:r>
            <a:r>
              <a:rPr lang="en-US" sz="2000" b="1">
                <a:solidFill>
                  <a:schemeClr val="tx1"/>
                </a:solidFill>
                <a:latin typeface="Times New Roman" panose="02020603050405020304" pitchFamily="18" charset="0"/>
                <a:cs typeface="Times New Roman" panose="02020603050405020304" pitchFamily="18" charset="0"/>
              </a:rPr>
              <a:t> Scholar Seminar</a:t>
            </a:r>
            <a:endParaRPr lang="en-US" sz="2000" b="1" dirty="0">
              <a:solidFill>
                <a:schemeClr val="tx1"/>
              </a:solidFill>
              <a:latin typeface="Times New Roman" panose="02020603050405020304" pitchFamily="18" charset="0"/>
              <a:cs typeface="Times New Roman" panose="02020603050405020304" pitchFamily="18" charset="0"/>
            </a:endParaRPr>
          </a:p>
          <a:p>
            <a:pPr algn="ctr"/>
            <a:endParaRPr lang="en-US" sz="2000" b="1" dirty="0">
              <a:solidFill>
                <a:schemeClr val="tx1"/>
              </a:solidFill>
              <a:latin typeface="Times New Roman" panose="02020603050405020304" pitchFamily="18" charset="0"/>
              <a:cs typeface="Times New Roman" panose="02020603050405020304" pitchFamily="18" charset="0"/>
            </a:endParaRPr>
          </a:p>
          <a:p>
            <a:pPr algn="ctr"/>
            <a:r>
              <a:rPr lang="en-US" sz="2000" b="1" dirty="0">
                <a:solidFill>
                  <a:schemeClr val="tx1"/>
                </a:solidFill>
                <a:latin typeface="Times New Roman" panose="02020603050405020304" pitchFamily="18" charset="0"/>
                <a:cs typeface="Times New Roman" panose="02020603050405020304" pitchFamily="18" charset="0"/>
              </a:rPr>
              <a:t>JUNE, 2025</a:t>
            </a:r>
          </a:p>
        </p:txBody>
      </p:sp>
    </p:spTree>
    <p:extLst>
      <p:ext uri="{BB962C8B-B14F-4D97-AF65-F5344CB8AC3E}">
        <p14:creationId xmlns:p14="http://schemas.microsoft.com/office/powerpoint/2010/main" val="1487722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1212"/>
            <a:ext cx="8596668" cy="457200"/>
          </a:xfrm>
        </p:spPr>
        <p:txBody>
          <a:bodyPr>
            <a:normAutofit/>
          </a:bodyPr>
          <a:lstStyle/>
          <a:p>
            <a:pPr algn="ctr"/>
            <a:r>
              <a:rPr lang="en-US" sz="2400" b="1" dirty="0">
                <a:solidFill>
                  <a:schemeClr val="tx1"/>
                </a:solidFill>
                <a:latin typeface="Times New Roman" panose="02020603050405020304" pitchFamily="18" charset="0"/>
                <a:cs typeface="Times New Roman" panose="02020603050405020304" pitchFamily="18" charset="0"/>
              </a:rPr>
              <a:t>Conclusion and Recommendations</a:t>
            </a:r>
          </a:p>
        </p:txBody>
      </p:sp>
      <p:sp>
        <p:nvSpPr>
          <p:cNvPr id="3" name="Content Placeholder 2"/>
          <p:cNvSpPr>
            <a:spLocks noGrp="1"/>
          </p:cNvSpPr>
          <p:nvPr>
            <p:ph idx="1"/>
          </p:nvPr>
        </p:nvSpPr>
        <p:spPr>
          <a:xfrm>
            <a:off x="185351" y="568413"/>
            <a:ext cx="11034584" cy="6079522"/>
          </a:xfrm>
        </p:spPr>
        <p:txBody>
          <a:bodyPr/>
          <a:lstStyle/>
          <a:p>
            <a:pPr algn="just"/>
            <a:r>
              <a:rPr lang="en-US" sz="2400" dirty="0">
                <a:solidFill>
                  <a:schemeClr val="tx1"/>
                </a:solidFill>
                <a:latin typeface="Times New Roman" panose="02020603050405020304" pitchFamily="18" charset="0"/>
                <a:cs typeface="Times New Roman" panose="02020603050405020304" pitchFamily="18" charset="0"/>
              </a:rPr>
              <a:t>The study concludes that financial integration has a positive effect on economic growth but can also lead to an increase in inflationary pressure when not properly managed. </a:t>
            </a:r>
          </a:p>
          <a:p>
            <a:pPr algn="just"/>
            <a:r>
              <a:rPr lang="en-US" sz="2400" dirty="0">
                <a:solidFill>
                  <a:schemeClr val="tx1"/>
                </a:solidFill>
                <a:latin typeface="Times New Roman" panose="02020603050405020304" pitchFamily="18" charset="0"/>
                <a:cs typeface="Times New Roman" panose="02020603050405020304" pitchFamily="18" charset="0"/>
              </a:rPr>
              <a:t>Cross-border flow of capital can increase employment through an increase in capital investment and cause a balance in</a:t>
            </a:r>
            <a:r>
              <a:rPr lang="en-BI" sz="2400" dirty="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the  current account balance. </a:t>
            </a:r>
          </a:p>
          <a:p>
            <a:pPr algn="just"/>
            <a:r>
              <a:rPr lang="en-US" sz="2400" dirty="0">
                <a:solidFill>
                  <a:schemeClr val="tx1"/>
                </a:solidFill>
                <a:latin typeface="Times New Roman" panose="02020603050405020304" pitchFamily="18" charset="0"/>
                <a:cs typeface="Times New Roman" panose="02020603050405020304" pitchFamily="18" charset="0"/>
              </a:rPr>
              <a:t>A country can benefit from financial integration when its financial systems are well developed</a:t>
            </a:r>
          </a:p>
          <a:p>
            <a:pPr algn="just"/>
            <a:r>
              <a:rPr lang="en-US" sz="2400" b="1" dirty="0">
                <a:solidFill>
                  <a:schemeClr val="tx1"/>
                </a:solidFill>
                <a:latin typeface="Times New Roman" panose="02020603050405020304" pitchFamily="18" charset="0"/>
                <a:cs typeface="Times New Roman" panose="02020603050405020304" pitchFamily="18" charset="0"/>
              </a:rPr>
              <a:t>Policy Recommendations</a:t>
            </a:r>
          </a:p>
          <a:p>
            <a:pPr algn="just"/>
            <a:r>
              <a:rPr lang="en-US" sz="2400" dirty="0">
                <a:solidFill>
                  <a:schemeClr val="tx1"/>
                </a:solidFill>
                <a:latin typeface="Times New Roman" panose="02020603050405020304" pitchFamily="18" charset="0"/>
                <a:cs typeface="Times New Roman" panose="02020603050405020304" pitchFamily="18" charset="0"/>
              </a:rPr>
              <a:t>The study based on the findings therefore recommends cross-border flow of capital but appropriate polices that will help in improving the efficiency and competitiveness of domestic markets should be put in place to increase production capacity.</a:t>
            </a:r>
          </a:p>
          <a:p>
            <a:pPr algn="just"/>
            <a:r>
              <a:rPr lang="en-US" sz="2400" dirty="0">
                <a:solidFill>
                  <a:schemeClr val="tx1"/>
                </a:solidFill>
                <a:latin typeface="Times New Roman" panose="02020603050405020304" pitchFamily="18" charset="0"/>
                <a:cs typeface="Times New Roman" panose="02020603050405020304" pitchFamily="18" charset="0"/>
              </a:rPr>
              <a:t> Capital inflows should be invested in infrastructures like transportation and logistics in order to improve supply chains.</a:t>
            </a:r>
          </a:p>
          <a:p>
            <a:pPr algn="just"/>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226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135" y="98855"/>
            <a:ext cx="9026867" cy="420129"/>
          </a:xfrm>
        </p:spPr>
        <p:txBody>
          <a:bodyPr/>
          <a:lstStyle/>
          <a:p>
            <a:pPr algn="ctr"/>
            <a:r>
              <a:rPr lang="en-US" sz="1800" b="1" dirty="0">
                <a:solidFill>
                  <a:schemeClr val="tx1"/>
                </a:solidFill>
              </a:rPr>
              <a:t>Introduction</a:t>
            </a:r>
          </a:p>
        </p:txBody>
      </p:sp>
      <p:sp>
        <p:nvSpPr>
          <p:cNvPr id="3" name="Content Placeholder 2"/>
          <p:cNvSpPr>
            <a:spLocks noGrp="1"/>
          </p:cNvSpPr>
          <p:nvPr>
            <p:ph idx="1"/>
          </p:nvPr>
        </p:nvSpPr>
        <p:spPr>
          <a:xfrm>
            <a:off x="247135" y="518985"/>
            <a:ext cx="9415849" cy="6141308"/>
          </a:xfrm>
        </p:spPr>
        <p:txBody>
          <a:bodyPr/>
          <a:lstStyle/>
          <a:p>
            <a:pPr algn="just"/>
            <a:r>
              <a:rPr lang="en-US" dirty="0">
                <a:solidFill>
                  <a:schemeClr val="tx1"/>
                </a:solidFill>
                <a:latin typeface="Times New Roman" panose="02020603050405020304" pitchFamily="18" charset="0"/>
                <a:cs typeface="Times New Roman" panose="02020603050405020304" pitchFamily="18" charset="0"/>
              </a:rPr>
              <a:t>An efficient financial system is paramount in achieving a market based system that will be responsible for allocation of resources (</a:t>
            </a:r>
            <a:r>
              <a:rPr lang="en-US" dirty="0" err="1">
                <a:solidFill>
                  <a:schemeClr val="tx1"/>
                </a:solidFill>
                <a:latin typeface="Times New Roman" panose="02020603050405020304" pitchFamily="18" charset="0"/>
                <a:cs typeface="Times New Roman" panose="02020603050405020304" pitchFamily="18" charset="0"/>
              </a:rPr>
              <a:t>Oladele</a:t>
            </a:r>
            <a:r>
              <a:rPr lang="en-US" dirty="0">
                <a:solidFill>
                  <a:schemeClr val="tx1"/>
                </a:solidFill>
                <a:latin typeface="Times New Roman" panose="02020603050405020304" pitchFamily="18" charset="0"/>
                <a:cs typeface="Times New Roman" panose="02020603050405020304" pitchFamily="18" charset="0"/>
              </a:rPr>
              <a:t> and </a:t>
            </a:r>
            <a:r>
              <a:rPr lang="en-US" dirty="0" err="1">
                <a:solidFill>
                  <a:schemeClr val="tx1"/>
                </a:solidFill>
                <a:latin typeface="Times New Roman" panose="02020603050405020304" pitchFamily="18" charset="0"/>
                <a:cs typeface="Times New Roman" panose="02020603050405020304" pitchFamily="18" charset="0"/>
              </a:rPr>
              <a:t>Makwe</a:t>
            </a:r>
            <a:r>
              <a:rPr lang="en-US" dirty="0">
                <a:solidFill>
                  <a:schemeClr val="tx1"/>
                </a:solidFill>
                <a:latin typeface="Times New Roman" panose="02020603050405020304" pitchFamily="18" charset="0"/>
                <a:cs typeface="Times New Roman" panose="02020603050405020304" pitchFamily="18" charset="0"/>
              </a:rPr>
              <a:t>, 2018). According to the financial integration hypothesis, a globally interconnected financial system will improve economic growth by enhancing output and </a:t>
            </a:r>
            <a:r>
              <a:rPr lang="en-US" dirty="0" err="1">
                <a:solidFill>
                  <a:schemeClr val="tx1"/>
                </a:solidFill>
                <a:latin typeface="Times New Roman" panose="02020603050405020304" pitchFamily="18" charset="0"/>
                <a:cs typeface="Times New Roman" panose="02020603050405020304" pitchFamily="18" charset="0"/>
              </a:rPr>
              <a:t>specialisation</a:t>
            </a:r>
            <a:r>
              <a:rPr lang="en-US" dirty="0">
                <a:solidFill>
                  <a:schemeClr val="tx1"/>
                </a:solidFill>
                <a:latin typeface="Times New Roman" panose="02020603050405020304" pitchFamily="18" charset="0"/>
                <a:cs typeface="Times New Roman" panose="02020603050405020304" pitchFamily="18" charset="0"/>
              </a:rPr>
              <a:t>, capital allocation, and risk distribution among economies (</a:t>
            </a:r>
            <a:r>
              <a:rPr lang="en-US" dirty="0" err="1">
                <a:solidFill>
                  <a:schemeClr val="tx1"/>
                </a:solidFill>
                <a:latin typeface="Times New Roman" panose="02020603050405020304" pitchFamily="18" charset="0"/>
                <a:cs typeface="Times New Roman" panose="02020603050405020304" pitchFamily="18" charset="0"/>
              </a:rPr>
              <a:t>Gehringer</a:t>
            </a:r>
            <a:r>
              <a:rPr lang="en-US" dirty="0">
                <a:solidFill>
                  <a:schemeClr val="tx1"/>
                </a:solidFill>
                <a:latin typeface="Times New Roman" panose="02020603050405020304" pitchFamily="18" charset="0"/>
                <a:cs typeface="Times New Roman" panose="02020603050405020304" pitchFamily="18" charset="0"/>
              </a:rPr>
              <a:t>, 2015). </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The phrase "financial integration" is used to define the global connection created by the movement of cross-border financial flows. </a:t>
            </a:r>
            <a:r>
              <a:rPr lang="en-US" dirty="0" err="1">
                <a:solidFill>
                  <a:schemeClr val="tx1"/>
                </a:solidFill>
                <a:latin typeface="Times New Roman" panose="02020603050405020304" pitchFamily="18" charset="0"/>
                <a:cs typeface="Times New Roman" panose="02020603050405020304" pitchFamily="18" charset="0"/>
              </a:rPr>
              <a:t>Phutkaradze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Tsintsadze</a:t>
            </a:r>
            <a:r>
              <a:rPr lang="en-US" dirty="0">
                <a:solidFill>
                  <a:schemeClr val="tx1"/>
                </a:solidFill>
                <a:latin typeface="Times New Roman" panose="02020603050405020304" pitchFamily="18" charset="0"/>
                <a:cs typeface="Times New Roman" panose="02020603050405020304" pitchFamily="18" charset="0"/>
              </a:rPr>
              <a:t> and </a:t>
            </a:r>
            <a:r>
              <a:rPr lang="en-US" dirty="0" err="1">
                <a:solidFill>
                  <a:schemeClr val="tx1"/>
                </a:solidFill>
                <a:latin typeface="Times New Roman" panose="02020603050405020304" pitchFamily="18" charset="0"/>
                <a:cs typeface="Times New Roman" panose="02020603050405020304" pitchFamily="18" charset="0"/>
              </a:rPr>
              <a:t>Phutkaradze</a:t>
            </a:r>
            <a:r>
              <a:rPr lang="en-US" dirty="0">
                <a:solidFill>
                  <a:schemeClr val="tx1"/>
                </a:solidFill>
                <a:latin typeface="Times New Roman" panose="02020603050405020304" pitchFamily="18" charset="0"/>
                <a:cs typeface="Times New Roman" panose="02020603050405020304" pitchFamily="18" charset="0"/>
              </a:rPr>
              <a:t>, 2019 define financial integration as the movement of direct investments, foreign capital and profitable transactions between a domestic economy’s financial market and foreign capital markets. </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Economies can financially integrate through their financial institutions and capital markets, investors can buy and sell in capital markets, firms can also raise funds in the international capital markets, information regarding policies, strategies for growth and risk minimization can be shared among international financial institutions. </a:t>
            </a:r>
          </a:p>
        </p:txBody>
      </p:sp>
    </p:spTree>
    <p:extLst>
      <p:ext uri="{BB962C8B-B14F-4D97-AF65-F5344CB8AC3E}">
        <p14:creationId xmlns:p14="http://schemas.microsoft.com/office/powerpoint/2010/main" val="4286153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5924"/>
            <a:ext cx="8596668" cy="580768"/>
          </a:xfrm>
        </p:spPr>
        <p:txBody>
          <a:bodyPr>
            <a:normAutofit/>
          </a:bodyPr>
          <a:lstStyle/>
          <a:p>
            <a:pPr algn="ctr"/>
            <a:r>
              <a:rPr lang="en-US" sz="1800" b="1" dirty="0">
                <a:solidFill>
                  <a:schemeClr val="tx1"/>
                </a:solidFill>
              </a:rPr>
              <a:t>Introduction Contd.</a:t>
            </a:r>
          </a:p>
        </p:txBody>
      </p:sp>
      <p:sp>
        <p:nvSpPr>
          <p:cNvPr id="3" name="Content Placeholder 2"/>
          <p:cNvSpPr>
            <a:spLocks noGrp="1"/>
          </p:cNvSpPr>
          <p:nvPr>
            <p:ph idx="1"/>
          </p:nvPr>
        </p:nvSpPr>
        <p:spPr>
          <a:xfrm>
            <a:off x="284205" y="543697"/>
            <a:ext cx="9341709" cy="6005384"/>
          </a:xfrm>
        </p:spPr>
        <p:txBody>
          <a:bodyPr>
            <a:normAutofit/>
          </a:bodyPr>
          <a:lstStyle/>
          <a:p>
            <a:pPr algn="just"/>
            <a:r>
              <a:rPr lang="en-US" dirty="0">
                <a:solidFill>
                  <a:schemeClr val="tx1"/>
                </a:solidFill>
                <a:latin typeface="Times New Roman" panose="02020603050405020304" pitchFamily="18" charset="0"/>
                <a:cs typeface="Times New Roman" panose="02020603050405020304" pitchFamily="18" charset="0"/>
              </a:rPr>
              <a:t>The deregulation of the Nigerian financial market was embarked upon in 1986 when the Structural Adjustment Programme (SAP) was introduced. The financial market was deregulated in order to improve macroeconomic performance, allow efficient allocation of economic resources, and attract foreign investors to invest in the country’s capital market and also to reduce capital flight. </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It’s been over 3 decades since Nigeria deregulated it’s financial market and allowed for cross-border flow of capital and the economy is yet to experience the changes one will benefit from a financially integrated economy.</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Some Authors have argued that Nigeria’s capital market </a:t>
            </a:r>
            <a:r>
              <a:rPr lang="en-US" dirty="0" err="1">
                <a:solidFill>
                  <a:schemeClr val="tx1"/>
                </a:solidFill>
                <a:latin typeface="Times New Roman" panose="02020603050405020304" pitchFamily="18" charset="0"/>
                <a:cs typeface="Times New Roman" panose="02020603050405020304" pitchFamily="18" charset="0"/>
              </a:rPr>
              <a:t>liberalisation</a:t>
            </a:r>
            <a:r>
              <a:rPr lang="en-US" dirty="0">
                <a:solidFill>
                  <a:schemeClr val="tx1"/>
                </a:solidFill>
                <a:latin typeface="Times New Roman" panose="02020603050405020304" pitchFamily="18" charset="0"/>
                <a:cs typeface="Times New Roman" panose="02020603050405020304" pitchFamily="18" charset="0"/>
              </a:rPr>
              <a:t> has led to capital flight, and macroeconomic instability. Some authors like (</a:t>
            </a:r>
            <a:r>
              <a:rPr lang="en-US" dirty="0" err="1">
                <a:solidFill>
                  <a:schemeClr val="tx1"/>
                </a:solidFill>
                <a:latin typeface="Times New Roman" panose="02020603050405020304" pitchFamily="18" charset="0"/>
                <a:cs typeface="Times New Roman" panose="02020603050405020304" pitchFamily="18" charset="0"/>
              </a:rPr>
              <a:t>Mougani</a:t>
            </a:r>
            <a:r>
              <a:rPr lang="en-US" dirty="0">
                <a:solidFill>
                  <a:schemeClr val="tx1"/>
                </a:solidFill>
                <a:latin typeface="Times New Roman" panose="02020603050405020304" pitchFamily="18" charset="0"/>
                <a:cs typeface="Times New Roman" panose="02020603050405020304" pitchFamily="18" charset="0"/>
              </a:rPr>
              <a:t>, 2012) have argued that financial integration has no positive impact on developing economies, especially those with weak and unstable financial systems while others argue that financial integration in itself will bring about an improvement in a country’s financial institutions through import of best practices from countries with developed financial institutions leading to financial development. </a:t>
            </a:r>
          </a:p>
          <a:p>
            <a:pPr algn="just"/>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186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134" y="127687"/>
            <a:ext cx="9220428" cy="465437"/>
          </a:xfrm>
        </p:spPr>
        <p:txBody>
          <a:bodyPr>
            <a:normAutofit/>
          </a:bodyPr>
          <a:lstStyle/>
          <a:p>
            <a:pPr algn="ctr"/>
            <a:r>
              <a:rPr lang="en-US" sz="1800" b="1" dirty="0">
                <a:solidFill>
                  <a:schemeClr val="tx1"/>
                </a:solidFill>
              </a:rPr>
              <a:t>Objectives, Hypotheses and Research Questions</a:t>
            </a:r>
          </a:p>
        </p:txBody>
      </p:sp>
      <p:sp>
        <p:nvSpPr>
          <p:cNvPr id="3" name="Content Placeholder 2"/>
          <p:cNvSpPr>
            <a:spLocks noGrp="1"/>
          </p:cNvSpPr>
          <p:nvPr>
            <p:ph idx="1"/>
          </p:nvPr>
        </p:nvSpPr>
        <p:spPr>
          <a:xfrm>
            <a:off x="220134" y="593124"/>
            <a:ext cx="9220428" cy="6042453"/>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Research Questions</a:t>
            </a:r>
          </a:p>
          <a:p>
            <a:pPr marL="0" indent="0">
              <a:buNone/>
            </a:pPr>
            <a:r>
              <a:rPr lang="en-US" dirty="0">
                <a:solidFill>
                  <a:schemeClr val="tx1"/>
                </a:solidFill>
                <a:latin typeface="Times New Roman" panose="02020603050405020304" pitchFamily="18" charset="0"/>
                <a:cs typeface="Times New Roman" panose="02020603050405020304" pitchFamily="18" charset="0"/>
              </a:rPr>
              <a:t>     The study sought to answer two main questions; </a:t>
            </a:r>
          </a:p>
          <a:p>
            <a:r>
              <a:rPr lang="en-US" dirty="0">
                <a:solidFill>
                  <a:schemeClr val="tx1"/>
                </a:solidFill>
                <a:latin typeface="Times New Roman" panose="02020603050405020304" pitchFamily="18" charset="0"/>
                <a:cs typeface="Times New Roman" panose="02020603050405020304" pitchFamily="18" charset="0"/>
              </a:rPr>
              <a:t>Does financial integration lead to financial deepening? </a:t>
            </a:r>
          </a:p>
          <a:p>
            <a:r>
              <a:rPr lang="en-US" dirty="0">
                <a:solidFill>
                  <a:schemeClr val="tx1"/>
                </a:solidFill>
                <a:latin typeface="Times New Roman" panose="02020603050405020304" pitchFamily="18" charset="0"/>
                <a:cs typeface="Times New Roman" panose="02020603050405020304" pitchFamily="18" charset="0"/>
              </a:rPr>
              <a:t>what is the effect of financial integration on macroeconomic performance of Nigeria? </a:t>
            </a:r>
          </a:p>
          <a:p>
            <a:endParaRPr lang="en-US" dirty="0">
              <a:solidFill>
                <a:schemeClr val="tx1"/>
              </a:solidFill>
              <a:latin typeface="Times New Roman" panose="02020603050405020304" pitchFamily="18" charset="0"/>
              <a:cs typeface="Times New Roman" panose="02020603050405020304" pitchFamily="18" charset="0"/>
            </a:endParaRPr>
          </a:p>
          <a:p>
            <a:r>
              <a:rPr lang="en-US" b="1" dirty="0">
                <a:solidFill>
                  <a:schemeClr val="tx1"/>
                </a:solidFill>
                <a:latin typeface="Times New Roman" panose="02020603050405020304" pitchFamily="18" charset="0"/>
                <a:cs typeface="Times New Roman" panose="02020603050405020304" pitchFamily="18" charset="0"/>
              </a:rPr>
              <a:t>Objectives</a:t>
            </a:r>
          </a:p>
          <a:p>
            <a:r>
              <a:rPr lang="en-US" dirty="0">
                <a:solidFill>
                  <a:schemeClr val="tx1"/>
                </a:solidFill>
                <a:latin typeface="Times New Roman" panose="02020603050405020304" pitchFamily="18" charset="0"/>
                <a:cs typeface="Times New Roman" panose="02020603050405020304" pitchFamily="18" charset="0"/>
              </a:rPr>
              <a:t>To determine the direction of causality between financial integration and financial deepening</a:t>
            </a:r>
          </a:p>
          <a:p>
            <a:r>
              <a:rPr lang="en-US" dirty="0">
                <a:solidFill>
                  <a:schemeClr val="tx1"/>
                </a:solidFill>
                <a:latin typeface="Times New Roman" panose="02020603050405020304" pitchFamily="18" charset="0"/>
                <a:cs typeface="Times New Roman" panose="02020603050405020304" pitchFamily="18" charset="0"/>
              </a:rPr>
              <a:t>To examine the effect of financial integration on key macroeconomic variables (economic growth, inflation, balance of payment and unemployment rate) in Nigeria from 1981-2020</a:t>
            </a:r>
          </a:p>
          <a:p>
            <a:endParaRPr lang="en-US" b="1" dirty="0">
              <a:solidFill>
                <a:schemeClr val="tx1"/>
              </a:solidFill>
              <a:latin typeface="Times New Roman" panose="02020603050405020304" pitchFamily="18" charset="0"/>
              <a:cs typeface="Times New Roman" panose="02020603050405020304" pitchFamily="18" charset="0"/>
            </a:endParaRPr>
          </a:p>
          <a:p>
            <a:r>
              <a:rPr lang="en-US" b="1" dirty="0">
                <a:solidFill>
                  <a:schemeClr val="tx1"/>
                </a:solidFill>
                <a:latin typeface="Times New Roman" panose="02020603050405020304" pitchFamily="18" charset="0"/>
                <a:cs typeface="Times New Roman" panose="02020603050405020304" pitchFamily="18" charset="0"/>
              </a:rPr>
              <a:t>Hypothesis</a:t>
            </a:r>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H</a:t>
            </a:r>
            <a:r>
              <a:rPr lang="en-US" baseline="-25000" dirty="0">
                <a:solidFill>
                  <a:schemeClr val="tx1"/>
                </a:solidFill>
                <a:latin typeface="Times New Roman" panose="02020603050405020304" pitchFamily="18" charset="0"/>
                <a:cs typeface="Times New Roman" panose="02020603050405020304" pitchFamily="18" charset="0"/>
              </a:rPr>
              <a:t>0</a:t>
            </a:r>
            <a:r>
              <a:rPr lang="en-US" dirty="0">
                <a:solidFill>
                  <a:schemeClr val="tx1"/>
                </a:solidFill>
                <a:latin typeface="Times New Roman" panose="02020603050405020304" pitchFamily="18" charset="0"/>
                <a:cs typeface="Times New Roman" panose="02020603050405020304" pitchFamily="18" charset="0"/>
              </a:rPr>
              <a:t>: There is no significant relationship between financial integration and key macroeconomic variables (economic growth, inflation, balance of payment and unemployment rate) in Nigeria  </a:t>
            </a:r>
            <a:endParaRPr lang="en-US" baseline="-25000" dirty="0">
              <a:solidFill>
                <a:schemeClr val="tx1"/>
              </a:solidFill>
              <a:latin typeface="Times New Roman" panose="02020603050405020304" pitchFamily="18" charset="0"/>
              <a:cs typeface="Times New Roman" panose="02020603050405020304" pitchFamily="18" charset="0"/>
            </a:endParaRPr>
          </a:p>
          <a:p>
            <a:endParaRPr lang="en-US" dirty="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H</a:t>
            </a:r>
            <a:r>
              <a:rPr lang="en-US" baseline="-25000" dirty="0">
                <a:solidFill>
                  <a:schemeClr val="tx1"/>
                </a:solidFill>
                <a:latin typeface="Times New Roman" panose="02020603050405020304" pitchFamily="18" charset="0"/>
                <a:cs typeface="Times New Roman" panose="02020603050405020304" pitchFamily="18" charset="0"/>
              </a:rPr>
              <a:t>1</a:t>
            </a:r>
            <a:r>
              <a:rPr lang="en-US" dirty="0">
                <a:solidFill>
                  <a:schemeClr val="tx1"/>
                </a:solidFill>
                <a:latin typeface="Times New Roman" panose="02020603050405020304" pitchFamily="18" charset="0"/>
                <a:cs typeface="Times New Roman" panose="02020603050405020304" pitchFamily="18" charset="0"/>
              </a:rPr>
              <a:t>: There is no significant relationship between financial integration and key macroeconomic variables (economic growth, inflation, balance of payment and unemployment rate) in Nigeria</a:t>
            </a:r>
            <a:endParaRPr lang="en-US" baseline="-25000" dirty="0">
              <a:solidFill>
                <a:schemeClr val="tx1"/>
              </a:solidFill>
              <a:latin typeface="Times New Roman" panose="02020603050405020304" pitchFamily="18" charset="0"/>
              <a:cs typeface="Times New Roman" panose="02020603050405020304" pitchFamily="18" charset="0"/>
            </a:endParaRPr>
          </a:p>
          <a:p>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644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494270"/>
          </a:xfrm>
        </p:spPr>
        <p:txBody>
          <a:bodyPr>
            <a:normAutofit/>
          </a:bodyPr>
          <a:lstStyle/>
          <a:p>
            <a:pPr algn="ctr"/>
            <a:r>
              <a:rPr lang="en-US" sz="1800" b="1" dirty="0">
                <a:solidFill>
                  <a:schemeClr val="tx1"/>
                </a:solidFill>
                <a:latin typeface="Times New Roman" panose="02020603050405020304" pitchFamily="18" charset="0"/>
                <a:cs typeface="Times New Roman" panose="02020603050405020304" pitchFamily="18" charset="0"/>
              </a:rPr>
              <a:t>Literature Review</a:t>
            </a:r>
          </a:p>
        </p:txBody>
      </p:sp>
      <p:sp>
        <p:nvSpPr>
          <p:cNvPr id="3" name="Content Placeholder 2"/>
          <p:cNvSpPr>
            <a:spLocks noGrp="1"/>
          </p:cNvSpPr>
          <p:nvPr>
            <p:ph idx="1"/>
          </p:nvPr>
        </p:nvSpPr>
        <p:spPr>
          <a:xfrm>
            <a:off x="111210" y="494271"/>
            <a:ext cx="11195221" cy="5547092"/>
          </a:xfrm>
        </p:spPr>
        <p:txBody>
          <a:bodyPr/>
          <a:lstStyle/>
          <a:p>
            <a:pPr algn="just"/>
            <a:r>
              <a:rPr lang="en-US" b="1" dirty="0">
                <a:solidFill>
                  <a:schemeClr val="tx1"/>
                </a:solidFill>
                <a:latin typeface="Times New Roman" panose="02020603050405020304" pitchFamily="18" charset="0"/>
                <a:cs typeface="Times New Roman" panose="02020603050405020304" pitchFamily="18" charset="0"/>
              </a:rPr>
              <a:t>Theoretical Literature</a:t>
            </a:r>
          </a:p>
          <a:p>
            <a:pPr algn="just"/>
            <a:r>
              <a:rPr lang="en-US" dirty="0">
                <a:solidFill>
                  <a:schemeClr val="tx1"/>
                </a:solidFill>
                <a:latin typeface="Times New Roman" panose="02020603050405020304" pitchFamily="18" charset="0"/>
                <a:cs typeface="Times New Roman" panose="02020603050405020304" pitchFamily="18" charset="0"/>
              </a:rPr>
              <a:t>The </a:t>
            </a:r>
            <a:r>
              <a:rPr lang="en-US" dirty="0" err="1">
                <a:solidFill>
                  <a:schemeClr val="tx1"/>
                </a:solidFill>
                <a:latin typeface="Times New Roman" panose="02020603050405020304" pitchFamily="18" charset="0"/>
                <a:cs typeface="Times New Roman" panose="02020603050405020304" pitchFamily="18" charset="0"/>
              </a:rPr>
              <a:t>Mckinnon</a:t>
            </a:r>
            <a:r>
              <a:rPr lang="en-US" dirty="0">
                <a:solidFill>
                  <a:schemeClr val="tx1"/>
                </a:solidFill>
                <a:latin typeface="Times New Roman" panose="02020603050405020304" pitchFamily="18" charset="0"/>
                <a:cs typeface="Times New Roman" panose="02020603050405020304" pitchFamily="18" charset="0"/>
              </a:rPr>
              <a:t> (1973) and Shaw (1973) Theory of Financial Liberalization was employed by the study. </a:t>
            </a:r>
            <a:r>
              <a:rPr lang="en-US" dirty="0" err="1">
                <a:solidFill>
                  <a:schemeClr val="tx1"/>
                </a:solidFill>
                <a:latin typeface="Times New Roman" panose="02020603050405020304" pitchFamily="18" charset="0"/>
                <a:cs typeface="Times New Roman" panose="02020603050405020304" pitchFamily="18" charset="0"/>
              </a:rPr>
              <a:t>Mckinnon</a:t>
            </a:r>
            <a:r>
              <a:rPr lang="en-US" dirty="0">
                <a:solidFill>
                  <a:schemeClr val="tx1"/>
                </a:solidFill>
                <a:latin typeface="Times New Roman" panose="02020603050405020304" pitchFamily="18" charset="0"/>
                <a:cs typeface="Times New Roman" panose="02020603050405020304" pitchFamily="18" charset="0"/>
              </a:rPr>
              <a:t> (1973), in his book “Money and Capital in Economic Development”, stated that national authorities of developing economies would have to make right policy decisions in order to achieve successful development. One of the policy choices mentioned by </a:t>
            </a:r>
            <a:r>
              <a:rPr lang="en-US" dirty="0" err="1">
                <a:solidFill>
                  <a:schemeClr val="tx1"/>
                </a:solidFill>
                <a:latin typeface="Times New Roman" panose="02020603050405020304" pitchFamily="18" charset="0"/>
                <a:cs typeface="Times New Roman" panose="02020603050405020304" pitchFamily="18" charset="0"/>
              </a:rPr>
              <a:t>Mckinnon</a:t>
            </a:r>
            <a:r>
              <a:rPr lang="en-US" dirty="0">
                <a:solidFill>
                  <a:schemeClr val="tx1"/>
                </a:solidFill>
                <a:latin typeface="Times New Roman" panose="02020603050405020304" pitchFamily="18" charset="0"/>
                <a:cs typeface="Times New Roman" panose="02020603050405020304" pitchFamily="18" charset="0"/>
              </a:rPr>
              <a:t> is the liberalization of the domestic financial markets in order to allow for foreign participation and also for domestic investors to be able to participate in the financial markets of other countries.</a:t>
            </a:r>
          </a:p>
          <a:p>
            <a:pPr algn="just"/>
            <a:endParaRPr lang="en-US" b="1" dirty="0">
              <a:solidFill>
                <a:schemeClr val="tx1"/>
              </a:solidFill>
              <a:latin typeface="Times New Roman" panose="02020603050405020304" pitchFamily="18" charset="0"/>
              <a:cs typeface="Times New Roman" panose="02020603050405020304" pitchFamily="18" charset="0"/>
            </a:endParaRPr>
          </a:p>
          <a:p>
            <a:pPr algn="just"/>
            <a:endParaRPr lang="en-US" b="1" dirty="0">
              <a:solidFill>
                <a:schemeClr val="tx1"/>
              </a:solidFill>
              <a:latin typeface="Times New Roman" panose="02020603050405020304" pitchFamily="18" charset="0"/>
              <a:cs typeface="Times New Roman" panose="02020603050405020304" pitchFamily="18" charset="0"/>
            </a:endParaRPr>
          </a:p>
          <a:p>
            <a:pPr algn="just"/>
            <a:endParaRPr lang="en-US" b="1" dirty="0">
              <a:solidFill>
                <a:schemeClr val="tx1"/>
              </a:solidFill>
              <a:latin typeface="Times New Roman" panose="02020603050405020304" pitchFamily="18" charset="0"/>
              <a:cs typeface="Times New Roman" panose="02020603050405020304" pitchFamily="18" charset="0"/>
            </a:endParaRPr>
          </a:p>
          <a:p>
            <a:pPr algn="just"/>
            <a:r>
              <a:rPr lang="en-US" b="1" dirty="0">
                <a:solidFill>
                  <a:schemeClr val="tx1"/>
                </a:solidFill>
                <a:latin typeface="Times New Roman" panose="02020603050405020304" pitchFamily="18" charset="0"/>
                <a:cs typeface="Times New Roman" panose="02020603050405020304" pitchFamily="18" charset="0"/>
              </a:rPr>
              <a:t>Empirical Literature</a:t>
            </a:r>
          </a:p>
          <a:p>
            <a:pPr algn="just"/>
            <a:r>
              <a:rPr lang="en-US" dirty="0">
                <a:solidFill>
                  <a:schemeClr val="tx1"/>
                </a:solidFill>
                <a:latin typeface="Times New Roman" panose="02020603050405020304" pitchFamily="18" charset="0"/>
                <a:cs typeface="Times New Roman" panose="02020603050405020304" pitchFamily="18" charset="0"/>
              </a:rPr>
              <a:t>Some empirical studies (</a:t>
            </a:r>
            <a:r>
              <a:rPr lang="en-US" dirty="0" err="1">
                <a:solidFill>
                  <a:schemeClr val="tx1"/>
                </a:solidFill>
                <a:latin typeface="Times New Roman" panose="02020603050405020304" pitchFamily="18" charset="0"/>
                <a:cs typeface="Times New Roman" panose="02020603050405020304" pitchFamily="18" charset="0"/>
              </a:rPr>
              <a:t>Adedokun</a:t>
            </a:r>
            <a:r>
              <a:rPr lang="en-US" dirty="0">
                <a:solidFill>
                  <a:schemeClr val="tx1"/>
                </a:solidFill>
                <a:latin typeface="Times New Roman" panose="02020603050405020304" pitchFamily="18" charset="0"/>
                <a:cs typeface="Times New Roman" panose="02020603050405020304" pitchFamily="18" charset="0"/>
              </a:rPr>
              <a:t> &amp; </a:t>
            </a:r>
            <a:r>
              <a:rPr lang="en-US" dirty="0" err="1">
                <a:solidFill>
                  <a:schemeClr val="tx1"/>
                </a:solidFill>
                <a:latin typeface="Times New Roman" panose="02020603050405020304" pitchFamily="18" charset="0"/>
                <a:cs typeface="Times New Roman" panose="02020603050405020304" pitchFamily="18" charset="0"/>
              </a:rPr>
              <a:t>Osode</a:t>
            </a:r>
            <a:r>
              <a:rPr lang="en-US" dirty="0">
                <a:solidFill>
                  <a:schemeClr val="tx1"/>
                </a:solidFill>
                <a:latin typeface="Times New Roman" panose="02020603050405020304" pitchFamily="18" charset="0"/>
                <a:cs typeface="Times New Roman" panose="02020603050405020304" pitchFamily="18" charset="0"/>
              </a:rPr>
              <a:t>, 2020; </a:t>
            </a:r>
            <a:r>
              <a:rPr lang="en-US" dirty="0" err="1">
                <a:solidFill>
                  <a:schemeClr val="tx1"/>
                </a:solidFill>
                <a:latin typeface="Times New Roman" panose="02020603050405020304" pitchFamily="18" charset="0"/>
                <a:cs typeface="Times New Roman" panose="02020603050405020304" pitchFamily="18" charset="0"/>
              </a:rPr>
              <a:t>Nwodo</a:t>
            </a:r>
            <a:r>
              <a:rPr lang="en-US" dirty="0">
                <a:solidFill>
                  <a:schemeClr val="tx1"/>
                </a:solidFill>
                <a:latin typeface="Times New Roman" panose="02020603050405020304" pitchFamily="18" charset="0"/>
                <a:cs typeface="Times New Roman" panose="02020603050405020304" pitchFamily="18" charset="0"/>
              </a:rPr>
              <a:t> &amp; </a:t>
            </a:r>
            <a:r>
              <a:rPr lang="en-US" dirty="0" err="1">
                <a:solidFill>
                  <a:schemeClr val="tx1"/>
                </a:solidFill>
                <a:latin typeface="Times New Roman" panose="02020603050405020304" pitchFamily="18" charset="0"/>
                <a:cs typeface="Times New Roman" panose="02020603050405020304" pitchFamily="18" charset="0"/>
              </a:rPr>
              <a:t>Ukwueze</a:t>
            </a:r>
            <a:r>
              <a:rPr lang="en-US" dirty="0">
                <a:solidFill>
                  <a:schemeClr val="tx1"/>
                </a:solidFill>
                <a:latin typeface="Times New Roman" panose="02020603050405020304" pitchFamily="18" charset="0"/>
                <a:cs typeface="Times New Roman" panose="02020603050405020304" pitchFamily="18" charset="0"/>
              </a:rPr>
              <a:t> 2019; Olaniyi,2013) examined the effect of financial integration on economic growth of different countries and their studies revealed both positive and negative effects of financial integration on economic growth and other macroeconomic variables. </a:t>
            </a:r>
          </a:p>
        </p:txBody>
      </p:sp>
    </p:spTree>
    <p:extLst>
      <p:ext uri="{BB962C8B-B14F-4D97-AF65-F5344CB8AC3E}">
        <p14:creationId xmlns:p14="http://schemas.microsoft.com/office/powerpoint/2010/main" val="2829001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6498"/>
            <a:ext cx="8596668" cy="481914"/>
          </a:xfrm>
        </p:spPr>
        <p:txBody>
          <a:bodyPr>
            <a:normAutofit/>
          </a:bodyPr>
          <a:lstStyle/>
          <a:p>
            <a:pPr algn="ctr"/>
            <a:r>
              <a:rPr lang="en-US" sz="1800" b="1" dirty="0">
                <a:solidFill>
                  <a:schemeClr val="tx1"/>
                </a:solidFill>
                <a:latin typeface="Times New Roman" panose="02020603050405020304" pitchFamily="18" charset="0"/>
                <a:cs typeface="Times New Roman" panose="02020603050405020304" pitchFamily="18" charset="0"/>
              </a:rPr>
              <a:t>Gaps in Empirical Literature</a:t>
            </a:r>
          </a:p>
        </p:txBody>
      </p:sp>
      <p:sp>
        <p:nvSpPr>
          <p:cNvPr id="3" name="Content Placeholder 2"/>
          <p:cNvSpPr>
            <a:spLocks noGrp="1"/>
          </p:cNvSpPr>
          <p:nvPr>
            <p:ph idx="1"/>
          </p:nvPr>
        </p:nvSpPr>
        <p:spPr>
          <a:xfrm>
            <a:off x="677334" y="481915"/>
            <a:ext cx="9900050" cy="5559448"/>
          </a:xfrm>
        </p:spPr>
        <p:txBody>
          <a:bodyPr/>
          <a:lstStyle/>
          <a:p>
            <a:pPr algn="just"/>
            <a:r>
              <a:rPr lang="en-US" dirty="0">
                <a:solidFill>
                  <a:schemeClr val="tx1"/>
                </a:solidFill>
                <a:latin typeface="Times New Roman" panose="02020603050405020304" pitchFamily="18" charset="0"/>
                <a:cs typeface="Times New Roman" panose="02020603050405020304" pitchFamily="18" charset="0"/>
              </a:rPr>
              <a:t>Majority of the studies reviewed employed cross-country analysis. </a:t>
            </a:r>
          </a:p>
          <a:p>
            <a:pPr algn="just"/>
            <a:r>
              <a:rPr lang="en-US" dirty="0">
                <a:solidFill>
                  <a:schemeClr val="tx1"/>
                </a:solidFill>
                <a:latin typeface="Times New Roman" panose="02020603050405020304" pitchFamily="18" charset="0"/>
                <a:cs typeface="Times New Roman" panose="02020603050405020304" pitchFamily="18" charset="0"/>
              </a:rPr>
              <a:t>The studies also used only economic growth as a proxy for macroeconomic performance failing to recognize other proxy of macroeconomic performance (unemployment, inflation and balance of payment). </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This study filled this gap by including other macroeconomic performance indicators in one study and conducting a specific country analysis. </a:t>
            </a:r>
          </a:p>
          <a:p>
            <a:pPr algn="just"/>
            <a:r>
              <a:rPr lang="en-US" dirty="0" err="1">
                <a:solidFill>
                  <a:schemeClr val="tx1"/>
                </a:solidFill>
                <a:latin typeface="Times New Roman" panose="02020603050405020304" pitchFamily="18" charset="0"/>
                <a:cs typeface="Times New Roman" panose="02020603050405020304" pitchFamily="18" charset="0"/>
              </a:rPr>
              <a:t>Olaniyi</a:t>
            </a:r>
            <a:r>
              <a:rPr lang="en-US" dirty="0">
                <a:solidFill>
                  <a:schemeClr val="tx1"/>
                </a:solidFill>
                <a:latin typeface="Times New Roman" panose="02020603050405020304" pitchFamily="18" charset="0"/>
                <a:cs typeface="Times New Roman" panose="02020603050405020304" pitchFamily="18" charset="0"/>
              </a:rPr>
              <a:t> (2013) who examined the effect of financial integration on economic growth in Nigeria used capital inflows and FDI to proxy financial integration. </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This study checked the effect of financial market development on macroeconomic performance using the ratio of broad money supply (M2) to GDP as a proxy for financial deepening.</a:t>
            </a:r>
          </a:p>
          <a:p>
            <a:pPr algn="just"/>
            <a:r>
              <a:rPr lang="en-US" dirty="0">
                <a:solidFill>
                  <a:schemeClr val="tx1"/>
                </a:solidFill>
                <a:latin typeface="Times New Roman" panose="02020603050405020304" pitchFamily="18" charset="0"/>
                <a:cs typeface="Times New Roman" panose="02020603050405020304" pitchFamily="18" charset="0"/>
              </a:rPr>
              <a:t>This study used a robust number of variables to capture financial integration (Financial openness, international investment position and net capital flows).</a:t>
            </a:r>
          </a:p>
        </p:txBody>
      </p:sp>
    </p:spTree>
    <p:extLst>
      <p:ext uri="{BB962C8B-B14F-4D97-AF65-F5344CB8AC3E}">
        <p14:creationId xmlns:p14="http://schemas.microsoft.com/office/powerpoint/2010/main" val="3848762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0638"/>
            <a:ext cx="8596668" cy="444843"/>
          </a:xfrm>
        </p:spPr>
        <p:txBody>
          <a:bodyPr>
            <a:normAutofit/>
          </a:bodyPr>
          <a:lstStyle/>
          <a:p>
            <a:pPr algn="ctr"/>
            <a:r>
              <a:rPr lang="en-US" sz="1800" b="1" dirty="0">
                <a:solidFill>
                  <a:schemeClr val="tx1"/>
                </a:solidFill>
                <a:latin typeface="Times New Roman" panose="02020603050405020304" pitchFamily="18" charset="0"/>
                <a:cs typeface="Times New Roman" panose="02020603050405020304" pitchFamily="18" charset="0"/>
              </a:rPr>
              <a:t>Data and Sources</a:t>
            </a:r>
          </a:p>
        </p:txBody>
      </p:sp>
      <p:sp>
        <p:nvSpPr>
          <p:cNvPr id="3" name="Content Placeholder 2"/>
          <p:cNvSpPr>
            <a:spLocks noGrp="1"/>
          </p:cNvSpPr>
          <p:nvPr>
            <p:ph idx="1"/>
          </p:nvPr>
        </p:nvSpPr>
        <p:spPr>
          <a:xfrm>
            <a:off x="160637" y="481914"/>
            <a:ext cx="11825417" cy="6215448"/>
          </a:xfrm>
        </p:spPr>
        <p:txBody>
          <a:bodyPr>
            <a:normAutofit/>
          </a:bodyPr>
          <a:lstStyle/>
          <a:p>
            <a:pPr algn="just"/>
            <a:r>
              <a:rPr lang="en-US" dirty="0">
                <a:solidFill>
                  <a:schemeClr val="tx1"/>
                </a:solidFill>
                <a:latin typeface="Times New Roman" panose="02020603050405020304" pitchFamily="18" charset="0"/>
                <a:cs typeface="Times New Roman" panose="02020603050405020304" pitchFamily="18" charset="0"/>
              </a:rPr>
              <a:t>The study employed annual time series data for analysis. Adopting four dependent variables;</a:t>
            </a:r>
          </a:p>
          <a:p>
            <a:pPr algn="just"/>
            <a:r>
              <a:rPr lang="en-US" dirty="0">
                <a:solidFill>
                  <a:schemeClr val="tx1"/>
                </a:solidFill>
                <a:latin typeface="Times New Roman" panose="02020603050405020304" pitchFamily="18" charset="0"/>
                <a:cs typeface="Times New Roman" panose="02020603050405020304" pitchFamily="18" charset="0"/>
              </a:rPr>
              <a:t> Real GDP to capture economic growth as it accounts for inflation</a:t>
            </a:r>
          </a:p>
          <a:p>
            <a:pPr algn="just"/>
            <a:r>
              <a:rPr lang="en-US" dirty="0">
                <a:solidFill>
                  <a:schemeClr val="tx1"/>
                </a:solidFill>
                <a:latin typeface="Times New Roman" panose="02020603050405020304" pitchFamily="18" charset="0"/>
                <a:cs typeface="Times New Roman" panose="02020603050405020304" pitchFamily="18" charset="0"/>
              </a:rPr>
              <a:t>Inflation to capture price stability</a:t>
            </a:r>
          </a:p>
          <a:p>
            <a:pPr algn="just"/>
            <a:r>
              <a:rPr lang="en-US" dirty="0">
                <a:solidFill>
                  <a:schemeClr val="tx1"/>
                </a:solidFill>
                <a:latin typeface="Times New Roman" panose="02020603050405020304" pitchFamily="18" charset="0"/>
                <a:cs typeface="Times New Roman" panose="02020603050405020304" pitchFamily="18" charset="0"/>
              </a:rPr>
              <a:t>Unemployment to capture the level of unemployment in the country </a:t>
            </a:r>
          </a:p>
          <a:p>
            <a:pPr algn="just"/>
            <a:r>
              <a:rPr lang="en-US" dirty="0">
                <a:solidFill>
                  <a:schemeClr val="tx1"/>
                </a:solidFill>
                <a:latin typeface="Times New Roman" panose="02020603050405020304" pitchFamily="18" charset="0"/>
                <a:cs typeface="Times New Roman" panose="02020603050405020304" pitchFamily="18" charset="0"/>
              </a:rPr>
              <a:t>Current account balance to proxy balance of Payment. </a:t>
            </a:r>
          </a:p>
          <a:p>
            <a:pPr algn="just"/>
            <a:r>
              <a:rPr lang="en-US" b="1" dirty="0">
                <a:solidFill>
                  <a:schemeClr val="tx1"/>
                </a:solidFill>
                <a:latin typeface="Times New Roman" panose="02020603050405020304" pitchFamily="18" charset="0"/>
                <a:cs typeface="Times New Roman" panose="02020603050405020304" pitchFamily="18" charset="0"/>
              </a:rPr>
              <a:t>Independent Variables</a:t>
            </a:r>
          </a:p>
          <a:p>
            <a:pPr algn="just"/>
            <a:r>
              <a:rPr lang="en-US" dirty="0">
                <a:solidFill>
                  <a:schemeClr val="tx1"/>
                </a:solidFill>
                <a:latin typeface="Times New Roman" panose="02020603050405020304" pitchFamily="18" charset="0"/>
                <a:cs typeface="Times New Roman" panose="02020603050405020304" pitchFamily="18" charset="0"/>
              </a:rPr>
              <a:t>Financial openness which is a de jure measure of financial integration is based on the configurations by Chinn and Ito (2008, 2010). </a:t>
            </a:r>
          </a:p>
          <a:p>
            <a:pPr algn="just"/>
            <a:r>
              <a:rPr lang="en-US" dirty="0">
                <a:solidFill>
                  <a:schemeClr val="tx1"/>
                </a:solidFill>
                <a:latin typeface="Times New Roman" panose="02020603050405020304" pitchFamily="18" charset="0"/>
                <a:cs typeface="Times New Roman" panose="02020603050405020304" pitchFamily="18" charset="0"/>
              </a:rPr>
              <a:t> Financial deepening measured by the ratio of broad money supply to GDP</a:t>
            </a:r>
          </a:p>
          <a:p>
            <a:pPr algn="just"/>
            <a:r>
              <a:rPr lang="en-US" dirty="0">
                <a:solidFill>
                  <a:schemeClr val="tx1"/>
                </a:solidFill>
                <a:latin typeface="Times New Roman" panose="02020603050405020304" pitchFamily="18" charset="0"/>
                <a:cs typeface="Times New Roman" panose="02020603050405020304" pitchFamily="18" charset="0"/>
              </a:rPr>
              <a:t>International investment position introduced by Lane and </a:t>
            </a:r>
            <a:r>
              <a:rPr lang="en-US" dirty="0" err="1">
                <a:solidFill>
                  <a:schemeClr val="tx1"/>
                </a:solidFill>
                <a:latin typeface="Times New Roman" panose="02020603050405020304" pitchFamily="18" charset="0"/>
                <a:cs typeface="Times New Roman" panose="02020603050405020304" pitchFamily="18" charset="0"/>
              </a:rPr>
              <a:t>Milesi</a:t>
            </a:r>
            <a:r>
              <a:rPr lang="en-US" dirty="0">
                <a:solidFill>
                  <a:schemeClr val="tx1"/>
                </a:solidFill>
                <a:latin typeface="Times New Roman" panose="02020603050405020304" pitchFamily="18" charset="0"/>
                <a:cs typeface="Times New Roman" panose="02020603050405020304" pitchFamily="18" charset="0"/>
              </a:rPr>
              <a:t>-Ferretti (2017) is a quantity based measure of financial integration.</a:t>
            </a:r>
          </a:p>
          <a:p>
            <a:pPr algn="just"/>
            <a:r>
              <a:rPr lang="en-US" dirty="0">
                <a:solidFill>
                  <a:schemeClr val="tx1"/>
                </a:solidFill>
                <a:latin typeface="Times New Roman" panose="02020603050405020304" pitchFamily="18" charset="0"/>
                <a:cs typeface="Times New Roman" panose="02020603050405020304" pitchFamily="18" charset="0"/>
              </a:rPr>
              <a:t>Net capital flows in this study is captured using foreign direct investment outflows + portfolio outflows - foreign direct investment inflows and portfolio inflows (capital inflows – capital out flows). The result is taken as a percentage of GDP. This measure was adopted by </a:t>
            </a:r>
            <a:r>
              <a:rPr lang="en-US" dirty="0" err="1">
                <a:solidFill>
                  <a:schemeClr val="tx1"/>
                </a:solidFill>
                <a:latin typeface="Times New Roman" panose="02020603050405020304" pitchFamily="18" charset="0"/>
                <a:cs typeface="Times New Roman" panose="02020603050405020304" pitchFamily="18" charset="0"/>
              </a:rPr>
              <a:t>Kraay</a:t>
            </a:r>
            <a:r>
              <a:rPr lang="en-US" dirty="0">
                <a:solidFill>
                  <a:schemeClr val="tx1"/>
                </a:solidFill>
                <a:latin typeface="Times New Roman" panose="02020603050405020304" pitchFamily="18" charset="0"/>
                <a:cs typeface="Times New Roman" panose="02020603050405020304" pitchFamily="18" charset="0"/>
              </a:rPr>
              <a:t> (1998) and Lane and </a:t>
            </a:r>
            <a:r>
              <a:rPr lang="en-US" dirty="0" err="1">
                <a:solidFill>
                  <a:schemeClr val="tx1"/>
                </a:solidFill>
                <a:latin typeface="Times New Roman" panose="02020603050405020304" pitchFamily="18" charset="0"/>
                <a:cs typeface="Times New Roman" panose="02020603050405020304" pitchFamily="18" charset="0"/>
              </a:rPr>
              <a:t>Milesi</a:t>
            </a:r>
            <a:r>
              <a:rPr lang="en-US" dirty="0">
                <a:solidFill>
                  <a:schemeClr val="tx1"/>
                </a:solidFill>
                <a:latin typeface="Times New Roman" panose="02020603050405020304" pitchFamily="18" charset="0"/>
                <a:cs typeface="Times New Roman" panose="02020603050405020304" pitchFamily="18" charset="0"/>
              </a:rPr>
              <a:t>-Ferretti (2002) to measure capital account openness. </a:t>
            </a:r>
          </a:p>
          <a:p>
            <a:pPr algn="just"/>
            <a:r>
              <a:rPr lang="en-US" b="1" dirty="0">
                <a:solidFill>
                  <a:schemeClr val="tx1"/>
                </a:solidFill>
                <a:latin typeface="Times New Roman" panose="02020603050405020304" pitchFamily="18" charset="0"/>
                <a:cs typeface="Times New Roman" panose="02020603050405020304" pitchFamily="18" charset="0"/>
              </a:rPr>
              <a:t>Data Sources: </a:t>
            </a:r>
            <a:r>
              <a:rPr lang="en-US" dirty="0">
                <a:solidFill>
                  <a:schemeClr val="tx1"/>
                </a:solidFill>
                <a:latin typeface="Times New Roman" panose="02020603050405020304" pitchFamily="18" charset="0"/>
                <a:cs typeface="Times New Roman" panose="02020603050405020304" pitchFamily="18" charset="0"/>
              </a:rPr>
              <a:t>Central Bank of Nigeria (CBN) Statistical Bulletin, World Development Indicators (WDI) and International Monetary Fund (IMF) Financial Statistics Database.</a:t>
            </a:r>
          </a:p>
          <a:p>
            <a:pPr algn="just"/>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831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11" y="86498"/>
            <a:ext cx="9162791" cy="420129"/>
          </a:xfrm>
        </p:spPr>
        <p:txBody>
          <a:bodyPr>
            <a:noAutofit/>
          </a:bodyPr>
          <a:lstStyle/>
          <a:p>
            <a:pPr algn="ctr"/>
            <a:r>
              <a:rPr lang="en-US" sz="2400" b="1" dirty="0">
                <a:solidFill>
                  <a:schemeClr val="tx1"/>
                </a:solidFill>
                <a:latin typeface="Times New Roman" panose="02020603050405020304" pitchFamily="18" charset="0"/>
                <a:cs typeface="Times New Roman" panose="02020603050405020304" pitchFamily="18" charset="0"/>
              </a:rPr>
              <a:t>Models and Methodology</a:t>
            </a:r>
          </a:p>
        </p:txBody>
      </p:sp>
      <p:sp>
        <p:nvSpPr>
          <p:cNvPr id="3" name="Content Placeholder 2"/>
          <p:cNvSpPr>
            <a:spLocks noGrp="1"/>
          </p:cNvSpPr>
          <p:nvPr>
            <p:ph idx="1"/>
          </p:nvPr>
        </p:nvSpPr>
        <p:spPr>
          <a:xfrm>
            <a:off x="111211" y="506627"/>
            <a:ext cx="9687697" cy="6215449"/>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RGDP = f (FOP, FID, NCF, IIP)									(1)</a:t>
            </a:r>
          </a:p>
          <a:p>
            <a:pPr algn="just"/>
            <a:r>
              <a:rPr lang="en-US" sz="2000" dirty="0">
                <a:solidFill>
                  <a:schemeClr val="tx1"/>
                </a:solidFill>
                <a:latin typeface="Times New Roman" panose="02020603050405020304" pitchFamily="18" charset="0"/>
                <a:cs typeface="Times New Roman" panose="02020603050405020304" pitchFamily="18" charset="0"/>
              </a:rPr>
              <a:t>INF = f (FOP, FID, NCF, IIP)									(2)</a:t>
            </a:r>
          </a:p>
          <a:p>
            <a:pPr algn="just"/>
            <a:r>
              <a:rPr lang="en-US" sz="2000" dirty="0">
                <a:solidFill>
                  <a:schemeClr val="tx1"/>
                </a:solidFill>
                <a:latin typeface="Times New Roman" panose="02020603050405020304" pitchFamily="18" charset="0"/>
                <a:cs typeface="Times New Roman" panose="02020603050405020304" pitchFamily="18" charset="0"/>
              </a:rPr>
              <a:t>BOP = f (FOP, FID, NCF, IIP)									(3)</a:t>
            </a:r>
          </a:p>
          <a:p>
            <a:pPr algn="just"/>
            <a:r>
              <a:rPr lang="en-US" sz="2000" dirty="0">
                <a:solidFill>
                  <a:schemeClr val="tx1"/>
                </a:solidFill>
                <a:latin typeface="Times New Roman" panose="02020603050405020304" pitchFamily="18" charset="0"/>
                <a:cs typeface="Times New Roman" panose="02020603050405020304" pitchFamily="18" charset="0"/>
              </a:rPr>
              <a:t>UNP = f (FOP, FID, NCF, IIP)									(4)</a:t>
            </a:r>
          </a:p>
          <a:p>
            <a:pPr algn="just"/>
            <a:endParaRPr lang="en-US" dirty="0">
              <a:solidFill>
                <a:schemeClr val="tx1"/>
              </a:solidFill>
              <a:latin typeface="Times New Roman" panose="02020603050405020304" pitchFamily="18" charset="0"/>
              <a:cs typeface="Times New Roman" panose="02020603050405020304" pitchFamily="18" charset="0"/>
            </a:endParaRPr>
          </a:p>
          <a:p>
            <a:pPr algn="just"/>
            <a:endParaRPr lang="en-US"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dirty="0">
              <a:solidFill>
                <a:schemeClr val="tx1"/>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The ADF unit root tests revealed that the variables were of different order of integration I(0) and I(1). The study employed the ARDL bound test for co-integration in the RGDP model while the INF, BOP and UNP models that had uniformity in variable integration I(1) were analysed using the Johansen co-integration test and the ECM for model estimation. </a:t>
            </a:r>
          </a:p>
          <a:p>
            <a:pPr algn="just"/>
            <a:r>
              <a:rPr lang="en-US" sz="2400" dirty="0">
                <a:solidFill>
                  <a:schemeClr val="tx1"/>
                </a:solidFill>
                <a:latin typeface="Times New Roman" panose="02020603050405020304" pitchFamily="18" charset="0"/>
                <a:cs typeface="Times New Roman" panose="02020603050405020304" pitchFamily="18" charset="0"/>
              </a:rPr>
              <a:t>The Granger Causality test was used to test for the direction of causality between financial integration variables and financial deepening.</a:t>
            </a:r>
          </a:p>
          <a:p>
            <a:pPr algn="just"/>
            <a:endParaRPr lang="en-US" sz="2400" dirty="0">
              <a:solidFill>
                <a:schemeClr val="tx1"/>
              </a:solidFill>
              <a:latin typeface="Times New Roman" panose="02020603050405020304" pitchFamily="18" charset="0"/>
              <a:cs typeface="Times New Roman" panose="02020603050405020304" pitchFamily="18" charset="0"/>
            </a:endParaRPr>
          </a:p>
          <a:p>
            <a:pPr algn="just"/>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9029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5352"/>
            <a:ext cx="8596668" cy="457200"/>
          </a:xfrm>
        </p:spPr>
        <p:txBody>
          <a:bodyPr>
            <a:normAutofit/>
          </a:bodyPr>
          <a:lstStyle/>
          <a:p>
            <a:pPr algn="ctr"/>
            <a:r>
              <a:rPr lang="en-US" sz="2400" b="1" dirty="0">
                <a:solidFill>
                  <a:schemeClr val="tx1"/>
                </a:solidFill>
                <a:latin typeface="Times New Roman" panose="02020603050405020304" pitchFamily="18" charset="0"/>
                <a:cs typeface="Times New Roman" panose="02020603050405020304" pitchFamily="18" charset="0"/>
              </a:rPr>
              <a:t>Results</a:t>
            </a:r>
          </a:p>
        </p:txBody>
      </p:sp>
      <p:sp>
        <p:nvSpPr>
          <p:cNvPr id="3" name="Content Placeholder 2"/>
          <p:cNvSpPr>
            <a:spLocks noGrp="1"/>
          </p:cNvSpPr>
          <p:nvPr>
            <p:ph idx="1"/>
          </p:nvPr>
        </p:nvSpPr>
        <p:spPr>
          <a:xfrm>
            <a:off x="197708" y="531341"/>
            <a:ext cx="11664778" cy="6104237"/>
          </a:xfrm>
        </p:spPr>
        <p:txBody>
          <a:bodyPr>
            <a:normAutofit fontScale="92500" lnSpcReduction="20000"/>
          </a:bodyPr>
          <a:lstStyle/>
          <a:p>
            <a:pPr algn="just"/>
            <a:r>
              <a:rPr lang="en-US" sz="2000" dirty="0">
                <a:solidFill>
                  <a:schemeClr val="tx1"/>
                </a:solidFill>
                <a:latin typeface="Times New Roman" panose="02020603050405020304" pitchFamily="18" charset="0"/>
                <a:cs typeface="Times New Roman" panose="02020603050405020304" pitchFamily="18" charset="0"/>
              </a:rPr>
              <a:t>financial openness (FOP) in the short and long run, had a positive effect on RGDP but was only significant in the long run.</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Net capital flows (NCF) is seen to have a positive and not significant effect on economic growth</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(IIP) has a positive and significant effect on economic growth in the long run. </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FOP, NCF and IIP caused inflationary pressure during the study period but only FOP was significant at 5%.</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FOP, NCF and IIP brought about a balance in the current account but the coefficient of FOP was not significant.</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FOP and NCF caused a reduction in unemployment rate but only FOP was significant.</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IIP had a positive and significant effect on unemployment rate.</a:t>
            </a: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FID had a significant effect on economic growth and current account balance of payment and there was no direction of causality between FID and financial integration.   </a:t>
            </a:r>
          </a:p>
        </p:txBody>
      </p:sp>
    </p:spTree>
    <p:extLst>
      <p:ext uri="{BB962C8B-B14F-4D97-AF65-F5344CB8AC3E}">
        <p14:creationId xmlns:p14="http://schemas.microsoft.com/office/powerpoint/2010/main" val="105705932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418</TotalTime>
  <Words>1513</Words>
  <Application>Microsoft Macintosh PowerPoint</Application>
  <PresentationFormat>Widescreen</PresentationFormat>
  <Paragraphs>100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Times New Roman</vt:lpstr>
      <vt:lpstr>Trebuchet MS</vt:lpstr>
      <vt:lpstr>Wingdings 3</vt:lpstr>
      <vt:lpstr>Facet</vt:lpstr>
      <vt:lpstr>FINANCIAL INTEGRATION AND MACROECONOMIC PERFORMANCE</vt:lpstr>
      <vt:lpstr>Introduction</vt:lpstr>
      <vt:lpstr>Introduction Contd.</vt:lpstr>
      <vt:lpstr>Objectives, Hypotheses and Research Questions</vt:lpstr>
      <vt:lpstr>Literature Review</vt:lpstr>
      <vt:lpstr>Gaps in Empirical Literature</vt:lpstr>
      <vt:lpstr>Data and Sources</vt:lpstr>
      <vt:lpstr>Models and Methodology</vt:lpstr>
      <vt:lpstr>Results</vt:lpstr>
      <vt:lpstr>Conclusion and Recommendations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c:creator>
  <cp:lastModifiedBy>Microsoft Office User</cp:lastModifiedBy>
  <cp:revision>84</cp:revision>
  <dcterms:created xsi:type="dcterms:W3CDTF">2025-04-12T07:37:27Z</dcterms:created>
  <dcterms:modified xsi:type="dcterms:W3CDTF">2025-11-10T15:37:26Z</dcterms:modified>
</cp:coreProperties>
</file>